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PT Sans Narrow"/>
      <p:regular r:id="rId28"/>
      <p:bold r:id="rId29"/>
    </p:embeddedFont>
    <p:embeddedFont>
      <p:font typeface="Cabin"/>
      <p:regular r:id="rId30"/>
      <p:bold r:id="rId31"/>
      <p:italic r:id="rId32"/>
      <p:boldItalic r:id="rId33"/>
    </p:embeddedFont>
    <p:embeddedFont>
      <p:font typeface="Source Sans Pro"/>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3A257C2-86FB-497C-A3D2-32AC362F0579}">
  <a:tblStyle styleId="{23A257C2-86FB-497C-A3D2-32AC362F0579}" styleName="Table_0">
    <a:wholeTbl>
      <a:tcTxStyle b="on" i="on">
        <a:font>
          <a:latin typeface="Franklin Gothic Book"/>
          <a:ea typeface="Franklin Gothic Book"/>
          <a:cs typeface="Franklin Gothic Book"/>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9D7CA"/>
          </a:solidFill>
        </a:fill>
      </a:tcStyle>
    </a:wholeTbl>
    <a:band1H>
      <a:tcTxStyle/>
    </a:band1H>
    <a:band2H>
      <a:tcTxStyle b="off" i="off"/>
      <a:tcStyle>
        <a:fill>
          <a:solidFill>
            <a:srgbClr val="FCECE6"/>
          </a:solidFill>
        </a:fill>
      </a:tcStyle>
    </a:band2H>
    <a:band1V>
      <a:tcTxStyle/>
    </a:band1V>
    <a:band2V>
      <a:tcTxStyle/>
    </a:band2V>
    <a:lastCol>
      <a:tcTxStyle/>
    </a:lastCol>
    <a:firstCol>
      <a:tcTxStyle b="on" i="on">
        <a:font>
          <a:latin typeface="Franklin Gothic Book"/>
          <a:ea typeface="Franklin Gothic Book"/>
          <a:cs typeface="Franklin Gothic Book"/>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07F09"/>
          </a:solidFill>
        </a:fill>
      </a:tcStyle>
    </a:firstCol>
    <a:lastRow>
      <a:tcTxStyle b="on" i="on">
        <a:font>
          <a:latin typeface="Franklin Gothic Book"/>
          <a:ea typeface="Franklin Gothic Book"/>
          <a:cs typeface="Franklin Gothic Book"/>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381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07F09"/>
          </a:solidFill>
        </a:fill>
      </a:tcStyle>
    </a:lastRow>
    <a:seCell>
      <a:tcTxStyle/>
    </a:seCell>
    <a:swCell>
      <a:tcTxStyle/>
    </a:swCell>
    <a:firstRow>
      <a:tcTxStyle b="on" i="on">
        <a:font>
          <a:latin typeface="Franklin Gothic Book"/>
          <a:ea typeface="Franklin Gothic Book"/>
          <a:cs typeface="Franklin Gothic Book"/>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381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07F09"/>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4.xml"/><Relationship Id="rId41"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TSansNarrow-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TSansNarrow-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bin-bold.fntdata"/><Relationship Id="rId30" Type="http://schemas.openxmlformats.org/officeDocument/2006/relationships/font" Target="fonts/Cabin-regular.fntdata"/><Relationship Id="rId11" Type="http://schemas.openxmlformats.org/officeDocument/2006/relationships/slide" Target="slides/slide5.xml"/><Relationship Id="rId33" Type="http://schemas.openxmlformats.org/officeDocument/2006/relationships/font" Target="fonts/Cabin-boldItalic.fntdata"/><Relationship Id="rId10" Type="http://schemas.openxmlformats.org/officeDocument/2006/relationships/slide" Target="slides/slide4.xml"/><Relationship Id="rId32" Type="http://schemas.openxmlformats.org/officeDocument/2006/relationships/font" Target="fonts/Cabin-italic.fntdata"/><Relationship Id="rId13" Type="http://schemas.openxmlformats.org/officeDocument/2006/relationships/slide" Target="slides/slide7.xml"/><Relationship Id="rId35" Type="http://schemas.openxmlformats.org/officeDocument/2006/relationships/font" Target="fonts/SourceSansPro-bold.fntdata"/><Relationship Id="rId12" Type="http://schemas.openxmlformats.org/officeDocument/2006/relationships/slide" Target="slides/slide6.xml"/><Relationship Id="rId34" Type="http://schemas.openxmlformats.org/officeDocument/2006/relationships/font" Target="fonts/SourceSansPro-regular.fntdata"/><Relationship Id="rId15" Type="http://schemas.openxmlformats.org/officeDocument/2006/relationships/slide" Target="slides/slide9.xml"/><Relationship Id="rId37" Type="http://schemas.openxmlformats.org/officeDocument/2006/relationships/font" Target="fonts/SourceSansPro-boldItalic.fntdata"/><Relationship Id="rId14" Type="http://schemas.openxmlformats.org/officeDocument/2006/relationships/slide" Target="slides/slide8.xml"/><Relationship Id="rId36" Type="http://schemas.openxmlformats.org/officeDocument/2006/relationships/font" Target="fonts/SourceSansPro-italic.fntdata"/><Relationship Id="rId17" Type="http://schemas.openxmlformats.org/officeDocument/2006/relationships/slide" Target="slides/slide11.xml"/><Relationship Id="rId39" Type="http://schemas.openxmlformats.org/officeDocument/2006/relationships/font" Target="fonts/OpenSans-bold.fntdata"/><Relationship Id="rId16" Type="http://schemas.openxmlformats.org/officeDocument/2006/relationships/slide" Target="slides/slide10.xml"/><Relationship Id="rId38" Type="http://schemas.openxmlformats.org/officeDocument/2006/relationships/font" Target="fonts/Open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b4b91288e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b4b91288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b4b91288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b4b91288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9559" lvl="0" marL="365758" rtl="0" algn="l">
              <a:lnSpc>
                <a:spcPct val="120000"/>
              </a:lnSpc>
              <a:spcBef>
                <a:spcPts val="0"/>
              </a:spcBef>
              <a:spcAft>
                <a:spcPts val="0"/>
              </a:spcAft>
              <a:buClr>
                <a:srgbClr val="F07F09"/>
              </a:buClr>
              <a:buSzPts val="1032"/>
              <a:buFont typeface="Helvetica Neue"/>
              <a:buChar char="●"/>
            </a:pPr>
            <a:r>
              <a:rPr lang="en" sz="1300">
                <a:solidFill>
                  <a:srgbClr val="FF2600"/>
                </a:solidFill>
                <a:latin typeface="Cabin"/>
                <a:ea typeface="Cabin"/>
                <a:cs typeface="Cabin"/>
                <a:sym typeface="Cabin"/>
              </a:rPr>
              <a:t>Panacea regelt een makkelijke manier om al deze apparaten aan te schaffen evenals de boeken! Hierover krijg je informatie aan het begin van je coschappen!</a:t>
            </a:r>
            <a:endParaRPr b="1" sz="1600">
              <a:solidFill>
                <a:srgbClr val="666666"/>
              </a:solidFill>
              <a:latin typeface="Source Sans Pro"/>
              <a:ea typeface="Source Sans Pro"/>
              <a:cs typeface="Source Sans Pro"/>
              <a:sym typeface="Source Sans Pro"/>
            </a:endParaRPr>
          </a:p>
          <a:p>
            <a:pPr indent="0" lvl="0" marL="0" rtl="0" algn="l">
              <a:spcBef>
                <a:spcPts val="16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b4b91288e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b4b91288e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b4b91288e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b4b91288e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b4b91288e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b4b91288e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b4b91288e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b4b91288e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b4b91288e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b4b91288e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b4b91288e_2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b4b91288e_2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b4b91288e_2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b4b91288e_2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b4b91288e_2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b4b91288e_2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5b4b91288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b4b91288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lang="en" sz="1200">
                <a:latin typeface="Calibri"/>
                <a:ea typeface="Calibri"/>
                <a:cs typeface="Calibri"/>
                <a:sym typeface="Calibri"/>
              </a:rPr>
              <a:t>Masterraad Nieuwsbrief:  Valt eens per kwartaal op je deurmat, hierin staat o.a. de actuele stand van zaken betreffende het onderwijs, interessante artikelen of verhalen van docenten/artsen/mede coschappers. </a:t>
            </a:r>
            <a:endParaRPr sz="1200"/>
          </a:p>
          <a:p>
            <a:pPr indent="-171450" lvl="0" marL="171450" rtl="0" algn="l">
              <a:spcBef>
                <a:spcPts val="300"/>
              </a:spcBef>
              <a:spcAft>
                <a:spcPts val="0"/>
              </a:spcAft>
              <a:buSzPts val="1200"/>
              <a:buFont typeface="Trebuchet MS"/>
              <a:buChar char="-"/>
            </a:pPr>
            <a:r>
              <a:rPr lang="en" sz="1200">
                <a:latin typeface="Calibri"/>
                <a:ea typeface="Calibri"/>
                <a:cs typeface="Calibri"/>
                <a:sym typeface="Calibri"/>
              </a:rPr>
              <a:t>Kom je tijdens je coschappen of daarbuiten iets relevants/opvallends/bijzonders tegen of kom je in contact met een arts met een bijzonder verhaal. Laat het ons weten, dan zorgen wij dat dit een plek krijgt in de nieuwsbrief. </a:t>
            </a:r>
            <a:endParaRPr sz="1200"/>
          </a:p>
          <a:p>
            <a:pPr indent="0" lvl="0" marL="0" rtl="0" algn="l">
              <a:spcBef>
                <a:spcPts val="300"/>
              </a:spcBef>
              <a:spcAft>
                <a:spcPts val="0"/>
              </a:spcAft>
              <a:buClr>
                <a:srgbClr val="000000"/>
              </a:buClr>
              <a:buFont typeface="Arial"/>
              <a:buNone/>
            </a:pPr>
            <a:r>
              <a:rPr lang="en" sz="1200">
                <a:latin typeface="Calibri"/>
                <a:ea typeface="Calibri"/>
                <a:cs typeface="Calibri"/>
                <a:sym typeface="Calibri"/>
              </a:rPr>
              <a:t>Borrels: 8 keer per jaar organiseren wij borrels voor alle coassistenten uit M1. Vrije tekst: waarom is het belangrijk om met alle coassistenten onder elkaar te borrelen? (je maakt hetzelfde mee, allemaal lange dagen etc. </a:t>
            </a:r>
            <a:br>
              <a:rPr lang="en" sz="1200">
                <a:latin typeface="Calibri"/>
                <a:ea typeface="Calibri"/>
                <a:cs typeface="Calibri"/>
                <a:sym typeface="Calibri"/>
              </a:rPr>
            </a:br>
            <a:r>
              <a:rPr lang="en" sz="1200">
                <a:latin typeface="Calibri"/>
                <a:ea typeface="Calibri"/>
                <a:cs typeface="Calibri"/>
                <a:sym typeface="Calibri"/>
              </a:rPr>
              <a:t>Poster en fb: de PR zorgt ervoor dat jullie op de hoogte zijn van cursussen/borrels en andere informatie namens de Masterraad. Er hangen op verschillende plekken in het ziekenhuis posters en uiteraard is alles te zien en terug te vinden op Facebook </a:t>
            </a:r>
            <a:endParaRPr sz="1200">
              <a:latin typeface="Calibri"/>
              <a:ea typeface="Calibri"/>
              <a:cs typeface="Calibri"/>
              <a:sym typeface="Calibri"/>
            </a:endParaRPr>
          </a:p>
          <a:p>
            <a:pPr indent="0" lvl="0" marL="0" rtl="0" algn="l">
              <a:spcBef>
                <a:spcPts val="300"/>
              </a:spcBef>
              <a:spcAft>
                <a:spcPts val="0"/>
              </a:spcAft>
              <a:buClr>
                <a:srgbClr val="000000"/>
              </a:buClr>
              <a:buFont typeface="Arial"/>
              <a:buNone/>
            </a:pPr>
            <a:r>
              <a:t/>
            </a:r>
            <a:endParaRPr sz="1200">
              <a:latin typeface="Calibri"/>
              <a:ea typeface="Calibri"/>
              <a:cs typeface="Calibri"/>
              <a:sym typeface="Calibri"/>
            </a:endParaRPr>
          </a:p>
          <a:p>
            <a:pPr indent="0" lvl="0" marL="0" rtl="0" algn="l">
              <a:spcBef>
                <a:spcPts val="300"/>
              </a:spcBef>
              <a:spcAft>
                <a:spcPts val="0"/>
              </a:spcAft>
              <a:buClr>
                <a:srgbClr val="000000"/>
              </a:buClr>
              <a:buFont typeface="Arial"/>
              <a:buNone/>
            </a:pPr>
            <a:r>
              <a:rPr b="1" lang="en" sz="1200">
                <a:latin typeface="Calibri"/>
                <a:ea typeface="Calibri"/>
                <a:cs typeface="Calibri"/>
                <a:sym typeface="Calibri"/>
              </a:rPr>
              <a:t>Ombudsman </a:t>
            </a:r>
            <a:r>
              <a:rPr lang="en" sz="1200">
                <a:latin typeface="Calibri"/>
                <a:ea typeface="Calibri"/>
                <a:cs typeface="Calibri"/>
                <a:sym typeface="Calibri"/>
              </a:rPr>
              <a:t>Tevens is er sinds kort een Ombudsman bij het KTC aangesteld, namelijk prof. Dr. J.W. Snoek. Deze ombudsman is onafhankelijk en specifiek bedoeld voor studenten om melding van een misstand binnen het KTC te kunnen doen. Denk hierbij aan ongelijke behandeling of conflicten maar ook bij bemiddeling/ondersteuning bij ongewenst gedrag. Voor het maken van een afspraak mail naar: ombudsmanktc@umcg.nl'</a:t>
            </a:r>
            <a:endParaRPr sz="1200">
              <a:latin typeface="Calibri"/>
              <a:ea typeface="Calibri"/>
              <a:cs typeface="Calibri"/>
              <a:sym typeface="Calibri"/>
            </a:endParaRPr>
          </a:p>
          <a:p>
            <a:pPr indent="0" lvl="0" marL="0" rtl="0" algn="l">
              <a:spcBef>
                <a:spcPts val="300"/>
              </a:spcBef>
              <a:spcAft>
                <a:spcPts val="0"/>
              </a:spcAft>
              <a:buClr>
                <a:srgbClr val="000000"/>
              </a:buClr>
              <a:buFont typeface="Arial"/>
              <a:buNone/>
            </a:pPr>
            <a:r>
              <a:t/>
            </a:r>
            <a:endParaRPr b="1" sz="12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b4b91288e_2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b4b91288e_2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lang="en" sz="1200">
                <a:latin typeface="Calibri"/>
                <a:ea typeface="Calibri"/>
                <a:cs typeface="Calibri"/>
                <a:sym typeface="Calibri"/>
              </a:rPr>
              <a:t>Nieuwsbrief:  Valt eens per kwartaal op je deurmat, hierin staat o.a. de actuele stand van zaken betreffende het onderwijs, interessante artikelen of verhalen van docenten/artsen/mede coschappers. </a:t>
            </a:r>
            <a:endParaRPr sz="1200"/>
          </a:p>
          <a:p>
            <a:pPr indent="-171450" lvl="0" marL="171450" rtl="0" algn="l">
              <a:spcBef>
                <a:spcPts val="300"/>
              </a:spcBef>
              <a:spcAft>
                <a:spcPts val="0"/>
              </a:spcAft>
              <a:buSzPts val="1200"/>
              <a:buFont typeface="Trebuchet MS"/>
              <a:buChar char="-"/>
            </a:pPr>
            <a:r>
              <a:rPr lang="en" sz="1200">
                <a:latin typeface="Calibri"/>
                <a:ea typeface="Calibri"/>
                <a:cs typeface="Calibri"/>
                <a:sym typeface="Calibri"/>
              </a:rPr>
              <a:t>Kom je tijdens je coschappen of daarbuiten iets relevants/opvallends/bijzonders tegen of kom je in contact met een arts met een bijzonder verhaal. Laat het ons weten, dan zorgen wij dat dit een plek krijgt in de nieuwsbrief. </a:t>
            </a:r>
            <a:endParaRPr sz="1200"/>
          </a:p>
          <a:p>
            <a:pPr indent="0" lvl="0" marL="0" rtl="0" algn="l">
              <a:spcBef>
                <a:spcPts val="300"/>
              </a:spcBef>
              <a:spcAft>
                <a:spcPts val="0"/>
              </a:spcAft>
              <a:buClr>
                <a:srgbClr val="000000"/>
              </a:buClr>
              <a:buFont typeface="Arial"/>
              <a:buNone/>
            </a:pPr>
            <a:r>
              <a:rPr lang="en" sz="1200">
                <a:latin typeface="Calibri"/>
                <a:ea typeface="Calibri"/>
                <a:cs typeface="Calibri"/>
                <a:sym typeface="Calibri"/>
              </a:rPr>
              <a:t>Borrels: 8 keer per jaar organiseren wij borrels voor alle coassistenten uit M1. Vrije tekst: waarom is het belangrijk om met alle coassistenten onder elkaar te borrelen? (je maakt hetzelfde mee, allemaal lange dagen etc. </a:t>
            </a:r>
            <a:br>
              <a:rPr lang="en" sz="1200">
                <a:latin typeface="Calibri"/>
                <a:ea typeface="Calibri"/>
                <a:cs typeface="Calibri"/>
                <a:sym typeface="Calibri"/>
              </a:rPr>
            </a:br>
            <a:r>
              <a:rPr lang="en" sz="1200">
                <a:latin typeface="Calibri"/>
                <a:ea typeface="Calibri"/>
                <a:cs typeface="Calibri"/>
                <a:sym typeface="Calibri"/>
              </a:rPr>
              <a:t>Poster en fb: de PR zorgt ervoor dat jullie op de hoogte zijn van cursussen/borrels en andere informatie namens de Masterraad. Er hangen op verschillende plekken in het ziekenhuis posters en uiteraard is alles te zien en terug te vinden op Facebook </a:t>
            </a:r>
            <a:endParaRPr sz="2400">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b4b91288e_2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b4b91288e_2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b4b91288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b4b91288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800"/>
              </a:spcBef>
              <a:spcAft>
                <a:spcPts val="0"/>
              </a:spcAft>
              <a:buNone/>
            </a:pPr>
            <a:r>
              <a:t/>
            </a:r>
            <a:endParaRPr b="1" sz="14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b4b91288e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b4b91288e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b4b91288e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b4b91288e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Eerste blok heb je 2 C-weken in plaats van 1 om je goed voor te bereiden op de kliniek en het KTC.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b4b91288e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b4b91288e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b4b91288e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b4b91288e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b4b91288e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b4b91288e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b4b91288e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b4b91288e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masterraad@panacea.n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5.jp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mailto:masterraad@panacea.nl"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587025" y="166597"/>
            <a:ext cx="8222100" cy="83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Into the coschappen</a:t>
            </a:r>
            <a:endParaRPr/>
          </a:p>
        </p:txBody>
      </p:sp>
      <p:sp>
        <p:nvSpPr>
          <p:cNvPr id="67" name="Google Shape;67;p13"/>
          <p:cNvSpPr txBox="1"/>
          <p:nvPr>
            <p:ph idx="1" type="subTitle"/>
          </p:nvPr>
        </p:nvSpPr>
        <p:spPr>
          <a:xfrm>
            <a:off x="718913" y="4364788"/>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PT Sans Narrow"/>
                <a:ea typeface="PT Sans Narrow"/>
                <a:cs typeface="PT Sans Narrow"/>
                <a:sym typeface="PT Sans Narrow"/>
              </a:rPr>
              <a:t>Masterraad Groningen</a:t>
            </a:r>
            <a:endParaRPr sz="3600">
              <a:latin typeface="PT Sans Narrow"/>
              <a:ea typeface="PT Sans Narrow"/>
              <a:cs typeface="PT Sans Narrow"/>
              <a:sym typeface="PT Sans Narrow"/>
            </a:endParaRPr>
          </a:p>
        </p:txBody>
      </p:sp>
      <p:pic>
        <p:nvPicPr>
          <p:cNvPr id="68" name="Google Shape;68;p13"/>
          <p:cNvPicPr preferRelativeResize="0"/>
          <p:nvPr/>
        </p:nvPicPr>
        <p:blipFill rotWithShape="1">
          <a:blip r:embed="rId3">
            <a:alphaModFix/>
          </a:blip>
          <a:srcRect b="0" l="16585" r="11647" t="0"/>
          <a:stretch/>
        </p:blipFill>
        <p:spPr>
          <a:xfrm>
            <a:off x="3129538" y="1208038"/>
            <a:ext cx="3137075" cy="2727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Andere tips voor tijdens je coschappen</a:t>
            </a:r>
            <a:endParaRPr/>
          </a:p>
        </p:txBody>
      </p:sp>
      <p:sp>
        <p:nvSpPr>
          <p:cNvPr id="125" name="Google Shape;125;p2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Goed slapen </a:t>
            </a:r>
            <a:endParaRPr/>
          </a:p>
          <a:p>
            <a:pPr indent="-342900" lvl="0" marL="457200" rtl="0" algn="l">
              <a:spcBef>
                <a:spcPts val="0"/>
              </a:spcBef>
              <a:spcAft>
                <a:spcPts val="0"/>
              </a:spcAft>
              <a:buSzPts val="1800"/>
              <a:buChar char="●"/>
            </a:pPr>
            <a:r>
              <a:rPr lang="en"/>
              <a:t>Goed eten </a:t>
            </a:r>
            <a:endParaRPr/>
          </a:p>
          <a:p>
            <a:pPr indent="-317500" lvl="1" marL="914400" rtl="0" algn="l">
              <a:spcBef>
                <a:spcPts val="0"/>
              </a:spcBef>
              <a:spcAft>
                <a:spcPts val="0"/>
              </a:spcAft>
              <a:buSzPts val="1400"/>
              <a:buChar char="○"/>
            </a:pPr>
            <a:r>
              <a:rPr lang="en"/>
              <a:t>Eten meenemen </a:t>
            </a:r>
            <a:endParaRPr/>
          </a:p>
          <a:p>
            <a:pPr indent="-317500" lvl="1" marL="914400" rtl="0" algn="l">
              <a:spcBef>
                <a:spcPts val="0"/>
              </a:spcBef>
              <a:spcAft>
                <a:spcPts val="0"/>
              </a:spcAft>
              <a:buSzPts val="1400"/>
              <a:buChar char="○"/>
            </a:pPr>
            <a:r>
              <a:rPr lang="en"/>
              <a:t>Mueslireep in je jas</a:t>
            </a:r>
            <a:endParaRPr/>
          </a:p>
          <a:p>
            <a:pPr indent="-342900" lvl="0" marL="457200" rtl="0" algn="l">
              <a:spcBef>
                <a:spcPts val="0"/>
              </a:spcBef>
              <a:spcAft>
                <a:spcPts val="0"/>
              </a:spcAft>
              <a:buSzPts val="1800"/>
              <a:buChar char="●"/>
            </a:pPr>
            <a:r>
              <a:rPr lang="en"/>
              <a:t>Elke dokter is ooit coassistent geweest</a:t>
            </a:r>
            <a:endParaRPr/>
          </a:p>
          <a:p>
            <a:pPr indent="-342900" lvl="0" marL="457200" rtl="0" algn="l">
              <a:spcBef>
                <a:spcPts val="0"/>
              </a:spcBef>
              <a:spcAft>
                <a:spcPts val="0"/>
              </a:spcAft>
              <a:buSzPts val="1800"/>
              <a:buChar char="●"/>
            </a:pPr>
            <a:r>
              <a:rPr lang="en"/>
              <a:t>Wees niet bang om fouten te maken, dit is onvermijdelijk ;)</a:t>
            </a:r>
            <a:endParaRPr/>
          </a:p>
          <a:p>
            <a:pPr indent="-342900" lvl="0" marL="457200" rtl="0" algn="l">
              <a:spcBef>
                <a:spcPts val="0"/>
              </a:spcBef>
              <a:spcAft>
                <a:spcPts val="0"/>
              </a:spcAft>
              <a:buSzPts val="1800"/>
              <a:buChar char="●"/>
            </a:pPr>
            <a:r>
              <a:rPr lang="en"/>
              <a:t>Wanneer je niet weet waar je het beste kan zitten, kies achterin </a:t>
            </a:r>
            <a:endParaRPr/>
          </a:p>
          <a:p>
            <a:pPr indent="-342900" lvl="0" marL="457200" rtl="0" algn="l">
              <a:spcBef>
                <a:spcPts val="0"/>
              </a:spcBef>
              <a:spcAft>
                <a:spcPts val="0"/>
              </a:spcAft>
              <a:buSzPts val="1800"/>
              <a:buChar char="●"/>
            </a:pPr>
            <a:r>
              <a:rPr lang="en"/>
              <a:t>Lees je altijd in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neem je mee in je jas?</a:t>
            </a:r>
            <a:endParaRPr/>
          </a:p>
        </p:txBody>
      </p:sp>
      <p:sp>
        <p:nvSpPr>
          <p:cNvPr id="131" name="Google Shape;131;p23"/>
          <p:cNvSpPr txBox="1"/>
          <p:nvPr>
            <p:ph idx="1" type="body"/>
          </p:nvPr>
        </p:nvSpPr>
        <p:spPr>
          <a:xfrm>
            <a:off x="311700" y="1266175"/>
            <a:ext cx="8328000" cy="3302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Ziekenhuispas</a:t>
            </a:r>
            <a:endParaRPr/>
          </a:p>
          <a:p>
            <a:pPr indent="-317500" lvl="0" marL="457200" rtl="0" algn="l">
              <a:spcBef>
                <a:spcPts val="0"/>
              </a:spcBef>
              <a:spcAft>
                <a:spcPts val="0"/>
              </a:spcAft>
              <a:buSzPts val="1400"/>
              <a:buChar char="●"/>
            </a:pPr>
            <a:r>
              <a:rPr lang="en"/>
              <a:t>Pennen </a:t>
            </a:r>
            <a:endParaRPr/>
          </a:p>
          <a:p>
            <a:pPr indent="-317500" lvl="0" marL="457200" rtl="0" algn="l">
              <a:spcBef>
                <a:spcPts val="0"/>
              </a:spcBef>
              <a:spcAft>
                <a:spcPts val="0"/>
              </a:spcAft>
              <a:buSzPts val="1400"/>
              <a:buChar char="●"/>
            </a:pPr>
            <a:r>
              <a:rPr lang="en"/>
              <a:t>Notitieblok </a:t>
            </a:r>
            <a:endParaRPr/>
          </a:p>
          <a:p>
            <a:pPr indent="-317500" lvl="0" marL="457200" rtl="0" algn="l">
              <a:spcBef>
                <a:spcPts val="0"/>
              </a:spcBef>
              <a:spcAft>
                <a:spcPts val="0"/>
              </a:spcAft>
              <a:buSzPts val="1400"/>
              <a:buChar char="●"/>
            </a:pPr>
            <a:r>
              <a:rPr lang="en"/>
              <a:t>Anamnesekaartje</a:t>
            </a:r>
            <a:endParaRPr/>
          </a:p>
          <a:p>
            <a:pPr indent="-317500" lvl="0" marL="457200" rtl="0" algn="l">
              <a:spcBef>
                <a:spcPts val="0"/>
              </a:spcBef>
              <a:spcAft>
                <a:spcPts val="0"/>
              </a:spcAft>
              <a:buSzPts val="1400"/>
              <a:buChar char="●"/>
            </a:pPr>
            <a:r>
              <a:rPr lang="en"/>
              <a:t>Labwaardenkaartje</a:t>
            </a:r>
            <a:endParaRPr/>
          </a:p>
          <a:p>
            <a:pPr indent="-317500" lvl="0" marL="457200" rtl="0" algn="l">
              <a:spcBef>
                <a:spcPts val="0"/>
              </a:spcBef>
              <a:spcAft>
                <a:spcPts val="0"/>
              </a:spcAft>
              <a:buSzPts val="1400"/>
              <a:buChar char="●"/>
            </a:pPr>
            <a:r>
              <a:rPr lang="en"/>
              <a:t>Stethoscoop </a:t>
            </a:r>
            <a:endParaRPr/>
          </a:p>
          <a:p>
            <a:pPr indent="-317500" lvl="0" marL="457200" rtl="0" algn="l">
              <a:spcBef>
                <a:spcPts val="0"/>
              </a:spcBef>
              <a:spcAft>
                <a:spcPts val="0"/>
              </a:spcAft>
              <a:buSzPts val="1400"/>
              <a:buChar char="●"/>
            </a:pPr>
            <a:r>
              <a:rPr lang="en"/>
              <a:t>Ooglampje</a:t>
            </a:r>
            <a:endParaRPr/>
          </a:p>
          <a:p>
            <a:pPr indent="-317500" lvl="0" marL="457200" rtl="0" algn="l">
              <a:spcBef>
                <a:spcPts val="0"/>
              </a:spcBef>
              <a:spcAft>
                <a:spcPts val="0"/>
              </a:spcAft>
              <a:buSzPts val="1400"/>
              <a:buChar char="●"/>
            </a:pPr>
            <a:r>
              <a:rPr lang="en"/>
              <a:t>Reflexhamer, </a:t>
            </a:r>
            <a:endParaRPr/>
          </a:p>
          <a:p>
            <a:pPr indent="-317500" lvl="0" marL="457200" rtl="0" algn="l">
              <a:spcBef>
                <a:spcPts val="0"/>
              </a:spcBef>
              <a:spcAft>
                <a:spcPts val="0"/>
              </a:spcAft>
              <a:buSzPts val="1400"/>
              <a:buChar char="●"/>
            </a:pPr>
            <a:r>
              <a:rPr lang="en"/>
              <a:t>Stemvork</a:t>
            </a:r>
            <a:endParaRPr/>
          </a:p>
          <a:p>
            <a:pPr indent="-317500" lvl="0" marL="457200" rtl="0" algn="l">
              <a:spcBef>
                <a:spcPts val="0"/>
              </a:spcBef>
              <a:spcAft>
                <a:spcPts val="0"/>
              </a:spcAft>
              <a:buSzPts val="1400"/>
              <a:buChar char="●"/>
            </a:pPr>
            <a:r>
              <a:rPr lang="en"/>
              <a:t>Smintjes of kauwgom</a:t>
            </a:r>
            <a:endParaRPr/>
          </a:p>
          <a:p>
            <a:pPr indent="-317500" lvl="0" marL="457200" rtl="0" algn="l">
              <a:spcBef>
                <a:spcPts val="0"/>
              </a:spcBef>
              <a:spcAft>
                <a:spcPts val="0"/>
              </a:spcAft>
              <a:buSzPts val="1400"/>
              <a:buChar char="●"/>
            </a:pPr>
            <a:r>
              <a:rPr lang="en"/>
              <a:t>Mueslireep </a:t>
            </a:r>
            <a:endParaRPr/>
          </a:p>
          <a:p>
            <a:pPr indent="-317500" lvl="0" marL="457200" rtl="0" algn="l">
              <a:spcBef>
                <a:spcPts val="0"/>
              </a:spcBef>
              <a:spcAft>
                <a:spcPts val="0"/>
              </a:spcAft>
              <a:buSzPts val="1400"/>
              <a:buChar char="●"/>
            </a:pPr>
            <a:r>
              <a:rPr lang="en"/>
              <a:t>Telefoon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Persoonlijke ervaringen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Verwachtingen </a:t>
            </a:r>
            <a:endParaRPr/>
          </a:p>
        </p:txBody>
      </p:sp>
      <p:sp>
        <p:nvSpPr>
          <p:cNvPr id="142" name="Google Shape;142;p2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Je bent na 1 jaar geen arts, dat is oké</a:t>
            </a:r>
            <a:endParaRPr/>
          </a:p>
          <a:p>
            <a:pPr indent="-342900" lvl="0" marL="457200" rtl="0" algn="l">
              <a:spcBef>
                <a:spcPts val="0"/>
              </a:spcBef>
              <a:spcAft>
                <a:spcPts val="0"/>
              </a:spcAft>
              <a:buSzPts val="1800"/>
              <a:buChar char="●"/>
            </a:pPr>
            <a:r>
              <a:rPr lang="en"/>
              <a:t>Zet je in, maar loop jezelf niet voorbij </a:t>
            </a:r>
            <a:endParaRPr/>
          </a:p>
          <a:p>
            <a:pPr indent="-342900" lvl="0" marL="457200" rtl="0" algn="l">
              <a:spcBef>
                <a:spcPts val="0"/>
              </a:spcBef>
              <a:spcAft>
                <a:spcPts val="0"/>
              </a:spcAft>
              <a:buSzPts val="1800"/>
              <a:buChar char="●"/>
            </a:pPr>
            <a:r>
              <a:rPr lang="en"/>
              <a:t>Blijf bedenken wat realistische doelen zijn </a:t>
            </a:r>
            <a:endParaRPr/>
          </a:p>
          <a:p>
            <a:pPr indent="-342900" lvl="0" marL="457200" rtl="0" algn="l">
              <a:spcBef>
                <a:spcPts val="0"/>
              </a:spcBef>
              <a:spcAft>
                <a:spcPts val="0"/>
              </a:spcAft>
              <a:buSzPts val="1800"/>
              <a:buChar char="●"/>
            </a:pPr>
            <a:r>
              <a:rPr lang="en"/>
              <a:t>Er gebeurt veel in een ziekenhuis, een coassistent begeleiden is niet altijd de prioriteit </a:t>
            </a:r>
            <a:endParaRPr/>
          </a:p>
          <a:p>
            <a:pPr indent="-342900" lvl="0" marL="457200" rtl="0" algn="l">
              <a:spcBef>
                <a:spcPts val="0"/>
              </a:spcBef>
              <a:spcAft>
                <a:spcPts val="0"/>
              </a:spcAft>
              <a:buSzPts val="1800"/>
              <a:buChar char="●"/>
            </a:pPr>
            <a:r>
              <a:rPr lang="en"/>
              <a:t>Probeer jezelf af te vragen ‘’wat kan ik nu doen waar ik iets van leer?’’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Ervaring Richtje </a:t>
            </a:r>
            <a:endParaRPr/>
          </a:p>
        </p:txBody>
      </p:sp>
      <p:sp>
        <p:nvSpPr>
          <p:cNvPr id="148" name="Google Shape;148;p2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1e week </a:t>
            </a:r>
            <a:endParaRPr/>
          </a:p>
          <a:p>
            <a:pPr indent="-342900" lvl="0" marL="457200" rtl="0" algn="l">
              <a:spcBef>
                <a:spcPts val="0"/>
              </a:spcBef>
              <a:spcAft>
                <a:spcPts val="0"/>
              </a:spcAft>
              <a:buSzPts val="1800"/>
              <a:buChar char="-"/>
            </a:pPr>
            <a:r>
              <a:rPr lang="en"/>
              <a:t>Gynaecologie VS. chirurgie</a:t>
            </a:r>
            <a:endParaRPr/>
          </a:p>
          <a:p>
            <a:pPr indent="-342900" lvl="0" marL="457200" rtl="0" algn="l">
              <a:spcBef>
                <a:spcPts val="0"/>
              </a:spcBef>
              <a:spcAft>
                <a:spcPts val="0"/>
              </a:spcAft>
              <a:buSzPts val="1800"/>
              <a:buChar char="-"/>
            </a:pPr>
            <a:r>
              <a:rPr lang="en"/>
              <a:t>Het is niet altijd ‘geweldig’</a:t>
            </a:r>
            <a:endParaRPr/>
          </a:p>
          <a:p>
            <a:pPr indent="-342900" lvl="0" marL="457200" rtl="0" algn="l">
              <a:spcBef>
                <a:spcPts val="0"/>
              </a:spcBef>
              <a:spcAft>
                <a:spcPts val="0"/>
              </a:spcAft>
              <a:buSzPts val="1800"/>
              <a:buChar char="-"/>
            </a:pPr>
            <a:r>
              <a:rPr lang="en"/>
              <a:t>Blijf bij jezelf</a:t>
            </a:r>
            <a:endParaRPr/>
          </a:p>
          <a:p>
            <a:pPr indent="-342900" lvl="0" marL="457200" rtl="0" algn="l">
              <a:spcBef>
                <a:spcPts val="0"/>
              </a:spcBef>
              <a:spcAft>
                <a:spcPts val="0"/>
              </a:spcAft>
              <a:buSzPts val="1800"/>
              <a:buChar char="-"/>
            </a:pPr>
            <a:r>
              <a:rPr lang="en"/>
              <a:t>Je kunt beter wel iets zeggen</a:t>
            </a:r>
            <a:br>
              <a:rPr lang="en"/>
            </a:br>
            <a:r>
              <a:rPr lang="en"/>
              <a:t>d</a:t>
            </a:r>
            <a:r>
              <a:rPr lang="en"/>
              <a:t>an je mond houden :)</a:t>
            </a:r>
            <a:endParaRPr/>
          </a:p>
        </p:txBody>
      </p:sp>
      <p:pic>
        <p:nvPicPr>
          <p:cNvPr id="149" name="Google Shape;149;p26"/>
          <p:cNvPicPr preferRelativeResize="0"/>
          <p:nvPr/>
        </p:nvPicPr>
        <p:blipFill>
          <a:blip r:embed="rId3">
            <a:alphaModFix/>
          </a:blip>
          <a:stretch>
            <a:fillRect/>
          </a:stretch>
        </p:blipFill>
        <p:spPr>
          <a:xfrm>
            <a:off x="4139525" y="1606025"/>
            <a:ext cx="4834674" cy="2718725"/>
          </a:xfrm>
          <a:prstGeom prst="rect">
            <a:avLst/>
          </a:prstGeom>
          <a:noFill/>
          <a:ln>
            <a:noFill/>
          </a:ln>
        </p:spPr>
      </p:pic>
      <p:pic>
        <p:nvPicPr>
          <p:cNvPr id="150" name="Google Shape;150;p26"/>
          <p:cNvPicPr preferRelativeResize="0"/>
          <p:nvPr/>
        </p:nvPicPr>
        <p:blipFill>
          <a:blip r:embed="rId4">
            <a:alphaModFix/>
          </a:blip>
          <a:stretch>
            <a:fillRect/>
          </a:stretch>
        </p:blipFill>
        <p:spPr>
          <a:xfrm>
            <a:off x="6546300" y="390725"/>
            <a:ext cx="2286000" cy="1143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Ervaring Nina</a:t>
            </a:r>
            <a:endParaRPr/>
          </a:p>
        </p:txBody>
      </p:sp>
      <p:sp>
        <p:nvSpPr>
          <p:cNvPr id="156" name="Google Shape;156;p2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Blijf de tips actief toepassen in je stage</a:t>
            </a:r>
            <a:endParaRPr/>
          </a:p>
          <a:p>
            <a:pPr indent="-342900" lvl="0" marL="457200" rtl="0" algn="l">
              <a:spcBef>
                <a:spcPts val="0"/>
              </a:spcBef>
              <a:spcAft>
                <a:spcPts val="0"/>
              </a:spcAft>
              <a:buSzPts val="1800"/>
              <a:buChar char="-"/>
            </a:pPr>
            <a:r>
              <a:rPr lang="en"/>
              <a:t>Verlies je niet in je coschap </a:t>
            </a:r>
            <a:endParaRPr/>
          </a:p>
          <a:p>
            <a:pPr indent="-342900" lvl="0" marL="457200" rtl="0" algn="l">
              <a:spcBef>
                <a:spcPts val="0"/>
              </a:spcBef>
              <a:spcAft>
                <a:spcPts val="0"/>
              </a:spcAft>
              <a:buSzPts val="1800"/>
              <a:buChar char="-"/>
            </a:pPr>
            <a:r>
              <a:rPr lang="en"/>
              <a:t>Weet wanneer je nee kan zeggen </a:t>
            </a:r>
            <a:endParaRPr/>
          </a:p>
          <a:p>
            <a:pPr indent="-342900" lvl="0" marL="457200" rtl="0" algn="l">
              <a:spcBef>
                <a:spcPts val="0"/>
              </a:spcBef>
              <a:spcAft>
                <a:spcPts val="0"/>
              </a:spcAft>
              <a:buSzPts val="1800"/>
              <a:buChar char="-"/>
            </a:pPr>
            <a:r>
              <a:rPr lang="en"/>
              <a:t>Wees realistisch over wat mogelijk is </a:t>
            </a:r>
            <a:endParaRPr/>
          </a:p>
        </p:txBody>
      </p:sp>
      <p:pic>
        <p:nvPicPr>
          <p:cNvPr id="157" name="Google Shape;157;p27"/>
          <p:cNvPicPr preferRelativeResize="0"/>
          <p:nvPr/>
        </p:nvPicPr>
        <p:blipFill>
          <a:blip r:embed="rId3">
            <a:alphaModFix/>
          </a:blip>
          <a:stretch>
            <a:fillRect/>
          </a:stretch>
        </p:blipFill>
        <p:spPr>
          <a:xfrm>
            <a:off x="5430400" y="1266323"/>
            <a:ext cx="3496274" cy="2331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Masterraad</a:t>
            </a:r>
            <a:endParaRPr sz="6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0" y="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Wie zijn wij?</a:t>
            </a:r>
            <a:endParaRPr/>
          </a:p>
        </p:txBody>
      </p:sp>
      <p:pic>
        <p:nvPicPr>
          <p:cNvPr descr="Schermafbeelding 2020-03-02 om 21.27.15.png" id="168" name="Google Shape;168;p29"/>
          <p:cNvPicPr preferRelativeResize="0"/>
          <p:nvPr/>
        </p:nvPicPr>
        <p:blipFill rotWithShape="1">
          <a:blip r:embed="rId3">
            <a:alphaModFix/>
          </a:blip>
          <a:srcRect b="0" l="0" r="0" t="0"/>
          <a:stretch/>
        </p:blipFill>
        <p:spPr>
          <a:xfrm>
            <a:off x="551656" y="754329"/>
            <a:ext cx="8027861" cy="43891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Onderwijs</a:t>
            </a:r>
            <a:endParaRPr/>
          </a:p>
        </p:txBody>
      </p:sp>
      <p:sp>
        <p:nvSpPr>
          <p:cNvPr id="174" name="Google Shape;174;p3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Evaluaties</a:t>
            </a:r>
            <a:endParaRPr/>
          </a:p>
          <a:p>
            <a:pPr indent="-317500" lvl="1" marL="914400" rtl="0" algn="l">
              <a:spcBef>
                <a:spcPts val="0"/>
              </a:spcBef>
              <a:spcAft>
                <a:spcPts val="0"/>
              </a:spcAft>
              <a:buSzPts val="1400"/>
              <a:buChar char="○"/>
            </a:pPr>
            <a:r>
              <a:rPr lang="en"/>
              <a:t>KTC onderwijs</a:t>
            </a:r>
            <a:endParaRPr/>
          </a:p>
          <a:p>
            <a:pPr indent="-317500" lvl="1" marL="914400" rtl="0" algn="l">
              <a:spcBef>
                <a:spcPts val="0"/>
              </a:spcBef>
              <a:spcAft>
                <a:spcPts val="0"/>
              </a:spcAft>
              <a:buSzPts val="1400"/>
              <a:buChar char="○"/>
            </a:pPr>
            <a:r>
              <a:rPr lang="en"/>
              <a:t>Coschappen </a:t>
            </a:r>
            <a:endParaRPr/>
          </a:p>
          <a:p>
            <a:pPr indent="-317500" lvl="1" marL="914400" rtl="0" algn="l">
              <a:spcBef>
                <a:spcPts val="0"/>
              </a:spcBef>
              <a:spcAft>
                <a:spcPts val="0"/>
              </a:spcAft>
              <a:buSzPts val="1400"/>
              <a:buChar char="○"/>
            </a:pPr>
            <a:r>
              <a:rPr lang="en"/>
              <a:t>Jaarverslagen zijn te vinden op nestor → Masteropleiding M1 → Evaluatie klinische stage </a:t>
            </a:r>
            <a:endParaRPr/>
          </a:p>
          <a:p>
            <a:pPr indent="-342900" lvl="0" marL="457200" rtl="0" algn="l">
              <a:spcBef>
                <a:spcPts val="0"/>
              </a:spcBef>
              <a:spcAft>
                <a:spcPts val="0"/>
              </a:spcAft>
              <a:buSzPts val="1800"/>
              <a:buChar char="●"/>
            </a:pPr>
            <a:r>
              <a:rPr lang="en"/>
              <a:t>Klachten of tips</a:t>
            </a:r>
            <a:endParaRPr/>
          </a:p>
          <a:p>
            <a:pPr indent="-317500" lvl="1" marL="914400" rtl="0" algn="l">
              <a:spcBef>
                <a:spcPts val="0"/>
              </a:spcBef>
              <a:spcAft>
                <a:spcPts val="0"/>
              </a:spcAft>
              <a:buSzPts val="1400"/>
              <a:buChar char="○"/>
            </a:pPr>
            <a:r>
              <a:rPr lang="en"/>
              <a:t>Mail ze naar </a:t>
            </a:r>
            <a:r>
              <a:rPr lang="en" u="sng">
                <a:solidFill>
                  <a:schemeClr val="hlink"/>
                </a:solidFill>
                <a:hlinkClick r:id="rId3"/>
              </a:rPr>
              <a:t>masterraad@panacea.nl</a:t>
            </a:r>
            <a:endParaRPr/>
          </a:p>
          <a:p>
            <a:pPr indent="-317500" lvl="1" marL="914400" rtl="0" algn="l">
              <a:spcBef>
                <a:spcPts val="0"/>
              </a:spcBef>
              <a:spcAft>
                <a:spcPts val="0"/>
              </a:spcAft>
              <a:buSzPts val="1400"/>
              <a:buChar char="○"/>
            </a:pPr>
            <a:r>
              <a:rPr lang="en"/>
              <a:t>Ombudsman bij incidenten </a:t>
            </a:r>
            <a:endParaRPr/>
          </a:p>
          <a:p>
            <a:pPr indent="-342900" lvl="0" marL="457200" rtl="0" algn="l">
              <a:spcBef>
                <a:spcPts val="0"/>
              </a:spcBef>
              <a:spcAft>
                <a:spcPts val="0"/>
              </a:spcAft>
              <a:buSzPts val="1800"/>
              <a:buChar char="●"/>
            </a:pPr>
            <a:r>
              <a:rPr lang="en"/>
              <a:t>Contact met </a:t>
            </a:r>
            <a:r>
              <a:rPr lang="en"/>
              <a:t>master coordinator</a:t>
            </a:r>
            <a:r>
              <a:rPr lang="en"/>
              <a:t> </a:t>
            </a:r>
            <a:endParaRPr/>
          </a:p>
          <a:p>
            <a:pPr indent="-342900" lvl="0" marL="457200" rtl="0" algn="l">
              <a:spcBef>
                <a:spcPts val="0"/>
              </a:spcBef>
              <a:spcAft>
                <a:spcPts val="0"/>
              </a:spcAft>
              <a:buSzPts val="1800"/>
              <a:buChar char="●"/>
            </a:pPr>
            <a:r>
              <a:rPr lang="en"/>
              <a:t>Contact met onderwijsorganen</a:t>
            </a:r>
            <a:endParaRPr/>
          </a:p>
          <a:p>
            <a:pPr indent="-317500" lvl="1" marL="914400" rtl="0" algn="l">
              <a:spcBef>
                <a:spcPts val="0"/>
              </a:spcBef>
              <a:spcAft>
                <a:spcPts val="0"/>
              </a:spcAft>
              <a:buSzPts val="1400"/>
              <a:buChar char="○"/>
            </a:pPr>
            <a:r>
              <a:rPr lang="en"/>
              <a:t>Promed</a:t>
            </a:r>
            <a:endParaRPr/>
          </a:p>
          <a:p>
            <a:pPr indent="-317500" lvl="1" marL="914400" rtl="0" algn="l">
              <a:spcBef>
                <a:spcPts val="0"/>
              </a:spcBef>
              <a:spcAft>
                <a:spcPts val="0"/>
              </a:spcAft>
              <a:buSzPts val="1400"/>
              <a:buChar char="○"/>
            </a:pPr>
            <a:r>
              <a:rPr lang="en"/>
              <a:t>Loca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Cursussen</a:t>
            </a:r>
            <a:endParaRPr/>
          </a:p>
        </p:txBody>
      </p:sp>
      <p:sp>
        <p:nvSpPr>
          <p:cNvPr id="180" name="Google Shape;180;p31"/>
          <p:cNvSpPr txBox="1"/>
          <p:nvPr>
            <p:ph idx="1" type="body"/>
          </p:nvPr>
        </p:nvSpPr>
        <p:spPr>
          <a:xfrm>
            <a:off x="341925" y="1006850"/>
            <a:ext cx="8520600" cy="471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Verschillende cursussen door het jaar heen </a:t>
            </a:r>
            <a:endParaRPr/>
          </a:p>
        </p:txBody>
      </p:sp>
      <p:pic>
        <p:nvPicPr>
          <p:cNvPr id="181" name="Google Shape;181;p31"/>
          <p:cNvPicPr preferRelativeResize="0"/>
          <p:nvPr/>
        </p:nvPicPr>
        <p:blipFill>
          <a:blip r:embed="rId3">
            <a:alphaModFix/>
          </a:blip>
          <a:stretch>
            <a:fillRect/>
          </a:stretch>
        </p:blipFill>
        <p:spPr>
          <a:xfrm>
            <a:off x="2239900" y="1605925"/>
            <a:ext cx="2332100" cy="3277925"/>
          </a:xfrm>
          <a:prstGeom prst="rect">
            <a:avLst/>
          </a:prstGeom>
          <a:noFill/>
          <a:ln>
            <a:noFill/>
          </a:ln>
        </p:spPr>
      </p:pic>
      <p:pic>
        <p:nvPicPr>
          <p:cNvPr id="182" name="Google Shape;182;p31"/>
          <p:cNvPicPr preferRelativeResize="0"/>
          <p:nvPr/>
        </p:nvPicPr>
        <p:blipFill>
          <a:blip r:embed="rId4">
            <a:alphaModFix/>
          </a:blip>
          <a:stretch>
            <a:fillRect/>
          </a:stretch>
        </p:blipFill>
        <p:spPr>
          <a:xfrm rot="4">
            <a:off x="4572000" y="1605926"/>
            <a:ext cx="2417901" cy="3396472"/>
          </a:xfrm>
          <a:prstGeom prst="rect">
            <a:avLst/>
          </a:prstGeom>
          <a:noFill/>
          <a:ln>
            <a:noFill/>
          </a:ln>
        </p:spPr>
      </p:pic>
      <p:pic>
        <p:nvPicPr>
          <p:cNvPr id="183" name="Google Shape;183;p31"/>
          <p:cNvPicPr preferRelativeResize="0"/>
          <p:nvPr/>
        </p:nvPicPr>
        <p:blipFill rotWithShape="1">
          <a:blip r:embed="rId5">
            <a:alphaModFix/>
          </a:blip>
          <a:srcRect b="16929" l="0" r="0" t="124"/>
          <a:stretch/>
        </p:blipFill>
        <p:spPr>
          <a:xfrm rot="24">
            <a:off x="6832925" y="1605934"/>
            <a:ext cx="2417901" cy="3206134"/>
          </a:xfrm>
          <a:prstGeom prst="rect">
            <a:avLst/>
          </a:prstGeom>
          <a:noFill/>
          <a:ln>
            <a:noFill/>
          </a:ln>
        </p:spPr>
      </p:pic>
      <p:pic>
        <p:nvPicPr>
          <p:cNvPr id="184" name="Google Shape;184;p31"/>
          <p:cNvPicPr preferRelativeResize="0"/>
          <p:nvPr/>
        </p:nvPicPr>
        <p:blipFill>
          <a:blip r:embed="rId6">
            <a:alphaModFix/>
          </a:blip>
          <a:stretch>
            <a:fillRect/>
          </a:stretch>
        </p:blipFill>
        <p:spPr>
          <a:xfrm>
            <a:off x="1" y="1601082"/>
            <a:ext cx="2323926" cy="32876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Hoe ziet je eerste jaar coschappen eruit?</a:t>
            </a:r>
            <a:endParaRPr/>
          </a:p>
        </p:txBody>
      </p:sp>
      <p:sp>
        <p:nvSpPr>
          <p:cNvPr id="74" name="Google Shape;74;p14"/>
          <p:cNvSpPr txBox="1"/>
          <p:nvPr>
            <p:ph idx="1" type="body"/>
          </p:nvPr>
        </p:nvSpPr>
        <p:spPr>
          <a:xfrm>
            <a:off x="311700" y="1266325"/>
            <a:ext cx="52122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Professionele ontwikkeling, </a:t>
            </a:r>
            <a:br>
              <a:rPr lang="en"/>
            </a:br>
            <a:r>
              <a:rPr lang="en"/>
              <a:t>consultvoering en KTC/ kliniek </a:t>
            </a:r>
            <a:endParaRPr/>
          </a:p>
          <a:p>
            <a:pPr indent="-342900" lvl="0" marL="457200" rtl="0" algn="l">
              <a:spcBef>
                <a:spcPts val="0"/>
              </a:spcBef>
              <a:spcAft>
                <a:spcPts val="0"/>
              </a:spcAft>
              <a:buSzPts val="1800"/>
              <a:buChar char="●"/>
            </a:pPr>
            <a:r>
              <a:rPr lang="en"/>
              <a:t>Heel veel nieuwe ervaringen </a:t>
            </a:r>
            <a:endParaRPr/>
          </a:p>
          <a:p>
            <a:pPr indent="-342900" lvl="0" marL="457200" rtl="0" algn="l">
              <a:spcBef>
                <a:spcPts val="0"/>
              </a:spcBef>
              <a:spcAft>
                <a:spcPts val="0"/>
              </a:spcAft>
              <a:buSzPts val="1800"/>
              <a:buChar char="●"/>
            </a:pPr>
            <a:r>
              <a:rPr lang="en"/>
              <a:t>Hier om je te helpen</a:t>
            </a:r>
            <a:endParaRPr/>
          </a:p>
          <a:p>
            <a:pPr indent="-317500" lvl="1" marL="914400" rtl="0" algn="l">
              <a:spcBef>
                <a:spcPts val="0"/>
              </a:spcBef>
              <a:spcAft>
                <a:spcPts val="0"/>
              </a:spcAft>
              <a:buSzPts val="1400"/>
              <a:buChar char="○"/>
            </a:pPr>
            <a:r>
              <a:rPr lang="en"/>
              <a:t>Ombudsman </a:t>
            </a:r>
            <a:endParaRPr/>
          </a:p>
          <a:p>
            <a:pPr indent="-317500" lvl="1" marL="914400" rtl="0" algn="l">
              <a:spcBef>
                <a:spcPts val="0"/>
              </a:spcBef>
              <a:spcAft>
                <a:spcPts val="0"/>
              </a:spcAft>
              <a:buSzPts val="1400"/>
              <a:buChar char="○"/>
            </a:pPr>
            <a:r>
              <a:rPr lang="en"/>
              <a:t>Masterraad </a:t>
            </a:r>
            <a:endParaRPr/>
          </a:p>
        </p:txBody>
      </p:sp>
      <p:pic>
        <p:nvPicPr>
          <p:cNvPr id="75" name="Google Shape;75;p14"/>
          <p:cNvPicPr preferRelativeResize="0"/>
          <p:nvPr/>
        </p:nvPicPr>
        <p:blipFill rotWithShape="1">
          <a:blip r:embed="rId3">
            <a:alphaModFix/>
          </a:blip>
          <a:srcRect b="30091" l="0" r="0" t="34452"/>
          <a:stretch/>
        </p:blipFill>
        <p:spPr>
          <a:xfrm>
            <a:off x="4691350" y="1361647"/>
            <a:ext cx="3862550" cy="1752256"/>
          </a:xfrm>
          <a:prstGeom prst="rect">
            <a:avLst/>
          </a:prstGeom>
          <a:noFill/>
          <a:ln>
            <a:noFill/>
          </a:ln>
        </p:spPr>
      </p:pic>
      <p:pic>
        <p:nvPicPr>
          <p:cNvPr id="76" name="Google Shape;76;p14"/>
          <p:cNvPicPr preferRelativeResize="0"/>
          <p:nvPr/>
        </p:nvPicPr>
        <p:blipFill>
          <a:blip r:embed="rId4">
            <a:alphaModFix/>
          </a:blip>
          <a:stretch>
            <a:fillRect/>
          </a:stretch>
        </p:blipFill>
        <p:spPr>
          <a:xfrm>
            <a:off x="1538275" y="3269775"/>
            <a:ext cx="6067425" cy="1181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t>
            </a:r>
            <a:endParaRPr/>
          </a:p>
        </p:txBody>
      </p:sp>
      <p:sp>
        <p:nvSpPr>
          <p:cNvPr id="190" name="Google Shape;190;p3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Nieuwsbrief en facebook </a:t>
            </a:r>
            <a:endParaRPr/>
          </a:p>
          <a:p>
            <a:pPr indent="-342900" lvl="0" marL="457200" rtl="0" algn="l">
              <a:spcBef>
                <a:spcPts val="0"/>
              </a:spcBef>
              <a:spcAft>
                <a:spcPts val="0"/>
              </a:spcAft>
              <a:buSzPts val="1800"/>
              <a:buChar char="●"/>
            </a:pPr>
            <a:r>
              <a:rPr lang="en"/>
              <a:t>Sociale activiteiten </a:t>
            </a:r>
            <a:endParaRPr/>
          </a:p>
          <a:p>
            <a:pPr indent="-317500" lvl="1" marL="914400" rtl="0" algn="l">
              <a:spcBef>
                <a:spcPts val="0"/>
              </a:spcBef>
              <a:spcAft>
                <a:spcPts val="0"/>
              </a:spcAft>
              <a:buSzPts val="1400"/>
              <a:buChar char="○"/>
            </a:pPr>
            <a:r>
              <a:rPr lang="en"/>
              <a:t>Pubquiz</a:t>
            </a:r>
            <a:endParaRPr/>
          </a:p>
          <a:p>
            <a:pPr indent="-317500" lvl="1" marL="914400" rtl="0" algn="l">
              <a:spcBef>
                <a:spcPts val="0"/>
              </a:spcBef>
              <a:spcAft>
                <a:spcPts val="0"/>
              </a:spcAft>
              <a:buSzPts val="1400"/>
              <a:buChar char="○"/>
            </a:pPr>
            <a:r>
              <a:rPr lang="en"/>
              <a:t>Wijnproeverij</a:t>
            </a:r>
            <a:endParaRPr/>
          </a:p>
          <a:p>
            <a:pPr indent="-317500" lvl="1" marL="914400" rtl="0" algn="l">
              <a:spcBef>
                <a:spcPts val="0"/>
              </a:spcBef>
              <a:spcAft>
                <a:spcPts val="0"/>
              </a:spcAft>
              <a:buSzPts val="1400"/>
              <a:buChar char="○"/>
            </a:pPr>
            <a:r>
              <a:rPr lang="en"/>
              <a:t>Nieuwjaarsborrel</a:t>
            </a:r>
            <a:endParaRPr/>
          </a:p>
          <a:p>
            <a:pPr indent="-342900" lvl="0" marL="457200" rtl="0" algn="l">
              <a:spcBef>
                <a:spcPts val="0"/>
              </a:spcBef>
              <a:spcAft>
                <a:spcPts val="0"/>
              </a:spcAft>
              <a:buSzPts val="1800"/>
              <a:buChar char="●"/>
            </a:pPr>
            <a:r>
              <a:rPr lang="en"/>
              <a:t>Co-borrels in het uurwerkertje</a:t>
            </a:r>
            <a:endParaRPr/>
          </a:p>
          <a:p>
            <a:pPr indent="-317500" lvl="1" marL="914400" rtl="0" algn="l">
              <a:spcBef>
                <a:spcPts val="0"/>
              </a:spcBef>
              <a:spcAft>
                <a:spcPts val="0"/>
              </a:spcAft>
              <a:buSzPts val="1400"/>
              <a:buChar char="○"/>
            </a:pPr>
            <a:r>
              <a:rPr lang="en"/>
              <a:t>Aan het einde van elk blok </a:t>
            </a:r>
            <a:endParaRPr/>
          </a:p>
          <a:p>
            <a:pPr indent="-317500" lvl="1" marL="914400" rtl="0" algn="l">
              <a:spcBef>
                <a:spcPts val="0"/>
              </a:spcBef>
              <a:spcAft>
                <a:spcPts val="0"/>
              </a:spcAft>
              <a:buSzPts val="1400"/>
              <a:buChar char="○"/>
            </a:pPr>
            <a:r>
              <a:rPr lang="en"/>
              <a:t>Voor alle M1 studenten </a:t>
            </a:r>
            <a:endParaRPr/>
          </a:p>
        </p:txBody>
      </p:sp>
      <p:pic>
        <p:nvPicPr>
          <p:cNvPr id="191" name="Google Shape;191;p32"/>
          <p:cNvPicPr preferRelativeResize="0"/>
          <p:nvPr/>
        </p:nvPicPr>
        <p:blipFill>
          <a:blip r:embed="rId3">
            <a:alphaModFix/>
          </a:blip>
          <a:stretch>
            <a:fillRect/>
          </a:stretch>
        </p:blipFill>
        <p:spPr>
          <a:xfrm rot="-857598">
            <a:off x="4236228" y="913100"/>
            <a:ext cx="2553612" cy="3589252"/>
          </a:xfrm>
          <a:prstGeom prst="rect">
            <a:avLst/>
          </a:prstGeom>
          <a:noFill/>
          <a:ln>
            <a:noFill/>
          </a:ln>
        </p:spPr>
      </p:pic>
      <p:pic>
        <p:nvPicPr>
          <p:cNvPr descr="Nieuwjaarsborrel.pdf" id="192" name="Google Shape;192;p32"/>
          <p:cNvPicPr preferRelativeResize="0"/>
          <p:nvPr/>
        </p:nvPicPr>
        <p:blipFill rotWithShape="1">
          <a:blip r:embed="rId4">
            <a:alphaModFix/>
          </a:blip>
          <a:srcRect b="7304" l="0" r="0" t="0"/>
          <a:stretch/>
        </p:blipFill>
        <p:spPr>
          <a:xfrm rot="784206">
            <a:off x="6611521" y="377394"/>
            <a:ext cx="2230542" cy="29258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Kortom: wij zijn er voor jullie! </a:t>
            </a:r>
            <a:endParaRPr/>
          </a:p>
        </p:txBody>
      </p:sp>
      <p:sp>
        <p:nvSpPr>
          <p:cNvPr id="198" name="Google Shape;198;p33"/>
          <p:cNvSpPr txBox="1"/>
          <p:nvPr>
            <p:ph idx="1" type="body"/>
          </p:nvPr>
        </p:nvSpPr>
        <p:spPr>
          <a:xfrm>
            <a:off x="311700" y="1266325"/>
            <a:ext cx="44772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Volg allemaal onze Instagram: @Masterraadgroningen &amp; Like de Facebook </a:t>
            </a:r>
            <a:r>
              <a:rPr i="1" lang="en"/>
              <a:t>Masterraad Groningen</a:t>
            </a:r>
            <a:r>
              <a:rPr lang="en"/>
              <a:t> </a:t>
            </a:r>
            <a:br>
              <a:rPr lang="en"/>
            </a:br>
            <a:r>
              <a:rPr lang="en"/>
              <a:t>en blijf op de hoogte van de aankomende evenementen en sollicitaties!!</a:t>
            </a:r>
            <a:endParaRPr/>
          </a:p>
          <a:p>
            <a:pPr indent="-342900" lvl="0" marL="457200" rtl="0" algn="l">
              <a:spcBef>
                <a:spcPts val="0"/>
              </a:spcBef>
              <a:spcAft>
                <a:spcPts val="0"/>
              </a:spcAft>
              <a:buSzPts val="1800"/>
              <a:buChar char="●"/>
            </a:pPr>
            <a:r>
              <a:rPr lang="en"/>
              <a:t>Mail naar </a:t>
            </a:r>
            <a:r>
              <a:rPr b="1" lang="en" u="sng">
                <a:solidFill>
                  <a:schemeClr val="hlink"/>
                </a:solidFill>
                <a:hlinkClick r:id="rId3"/>
              </a:rPr>
              <a:t>masterraad@panacea.nl</a:t>
            </a:r>
            <a:r>
              <a:rPr lang="en"/>
              <a:t> bij vragen/klachten/tips </a:t>
            </a:r>
            <a:endParaRPr/>
          </a:p>
          <a:p>
            <a:pPr indent="-342900" lvl="0" marL="457200" rtl="0" algn="l">
              <a:spcBef>
                <a:spcPts val="0"/>
              </a:spcBef>
              <a:spcAft>
                <a:spcPts val="0"/>
              </a:spcAft>
              <a:buSzPts val="1800"/>
              <a:buChar char="●"/>
            </a:pPr>
            <a:r>
              <a:rPr lang="en"/>
              <a:t>Ga naar </a:t>
            </a:r>
            <a:r>
              <a:rPr b="1" lang="en" u="sng">
                <a:solidFill>
                  <a:schemeClr val="accent5"/>
                </a:solidFill>
              </a:rPr>
              <a:t>panacea.nl/nl/master</a:t>
            </a:r>
            <a:r>
              <a:rPr lang="en"/>
              <a:t> voor alle informatie over de masterfase </a:t>
            </a:r>
            <a:endParaRPr/>
          </a:p>
          <a:p>
            <a:pPr indent="0" lvl="0" marL="457200" rtl="0" algn="l">
              <a:spcBef>
                <a:spcPts val="1600"/>
              </a:spcBef>
              <a:spcAft>
                <a:spcPts val="1600"/>
              </a:spcAft>
              <a:buNone/>
            </a:pPr>
            <a:r>
              <a:t/>
            </a:r>
            <a:endParaRPr/>
          </a:p>
        </p:txBody>
      </p:sp>
      <p:sp>
        <p:nvSpPr>
          <p:cNvPr id="199" name="Google Shape;199;p33"/>
          <p:cNvSpPr/>
          <p:nvPr/>
        </p:nvSpPr>
        <p:spPr>
          <a:xfrm>
            <a:off x="5252388" y="1092313"/>
            <a:ext cx="3579900" cy="3476700"/>
          </a:xfrm>
          <a:prstGeom prst="rect">
            <a:avLst/>
          </a:prstGeom>
          <a:gradFill>
            <a:gsLst>
              <a:gs pos="0">
                <a:srgbClr val="FFB094"/>
              </a:gs>
              <a:gs pos="100000">
                <a:srgbClr val="FFC0A4"/>
              </a:gs>
            </a:gsLst>
            <a:lin ang="16200038" scaled="0"/>
          </a:gra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descr="masterraad foto groep.JPG" id="200" name="Google Shape;200;p33"/>
          <p:cNvPicPr preferRelativeResize="0"/>
          <p:nvPr/>
        </p:nvPicPr>
        <p:blipFill rotWithShape="1">
          <a:blip r:embed="rId4">
            <a:alphaModFix/>
          </a:blip>
          <a:srcRect b="21139" l="11318" r="10077" t="20527"/>
          <a:stretch/>
        </p:blipFill>
        <p:spPr>
          <a:xfrm>
            <a:off x="5526288" y="1330487"/>
            <a:ext cx="3032124" cy="3000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leer je tijdens je coschappen?</a:t>
            </a:r>
            <a:endParaRPr/>
          </a:p>
        </p:txBody>
      </p:sp>
      <p:sp>
        <p:nvSpPr>
          <p:cNvPr id="82" name="Google Shape;82;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Consultvoering</a:t>
            </a:r>
            <a:endParaRPr/>
          </a:p>
          <a:p>
            <a:pPr indent="-317500" lvl="1" marL="914400" rtl="0" algn="l">
              <a:spcBef>
                <a:spcPts val="0"/>
              </a:spcBef>
              <a:spcAft>
                <a:spcPts val="0"/>
              </a:spcAft>
              <a:buSzPts val="1400"/>
              <a:buChar char="○"/>
            </a:pPr>
            <a:r>
              <a:rPr lang="en"/>
              <a:t>Hoe stel ik mij op </a:t>
            </a:r>
            <a:r>
              <a:rPr lang="en"/>
              <a:t>tegenover</a:t>
            </a:r>
            <a:r>
              <a:rPr lang="en"/>
              <a:t> een </a:t>
            </a:r>
            <a:r>
              <a:rPr lang="en"/>
              <a:t>patiënt</a:t>
            </a:r>
            <a:r>
              <a:rPr lang="en"/>
              <a:t>?</a:t>
            </a:r>
            <a:endParaRPr/>
          </a:p>
          <a:p>
            <a:pPr indent="-317500" lvl="1" marL="914400" rtl="0" algn="l">
              <a:spcBef>
                <a:spcPts val="0"/>
              </a:spcBef>
              <a:spcAft>
                <a:spcPts val="0"/>
              </a:spcAft>
              <a:buSzPts val="1400"/>
              <a:buChar char="○"/>
            </a:pPr>
            <a:r>
              <a:rPr lang="en"/>
              <a:t>Hoe doe ik lichamelijk onderzoek </a:t>
            </a:r>
            <a:endParaRPr/>
          </a:p>
          <a:p>
            <a:pPr indent="-317500" lvl="1" marL="914400" rtl="0" algn="l">
              <a:spcBef>
                <a:spcPts val="0"/>
              </a:spcBef>
              <a:spcAft>
                <a:spcPts val="0"/>
              </a:spcAft>
              <a:buSzPts val="1400"/>
              <a:buChar char="○"/>
            </a:pPr>
            <a:r>
              <a:rPr lang="en"/>
              <a:t>Non-verbale communicatie </a:t>
            </a:r>
            <a:endParaRPr/>
          </a:p>
          <a:p>
            <a:pPr indent="-342900" lvl="0" marL="457200" rtl="0" algn="l">
              <a:spcBef>
                <a:spcPts val="0"/>
              </a:spcBef>
              <a:spcAft>
                <a:spcPts val="0"/>
              </a:spcAft>
              <a:buSzPts val="1800"/>
              <a:buChar char="●"/>
            </a:pPr>
            <a:r>
              <a:rPr lang="en"/>
              <a:t>Klinisch redeneren </a:t>
            </a:r>
            <a:endParaRPr/>
          </a:p>
          <a:p>
            <a:pPr indent="-317500" lvl="1" marL="914400" rtl="0" algn="l">
              <a:spcBef>
                <a:spcPts val="0"/>
              </a:spcBef>
              <a:spcAft>
                <a:spcPts val="0"/>
              </a:spcAft>
              <a:buSzPts val="1400"/>
              <a:buChar char="○"/>
            </a:pPr>
            <a:r>
              <a:rPr lang="en"/>
              <a:t>Hoe stel ik gestructureerd een DD op? </a:t>
            </a:r>
            <a:endParaRPr/>
          </a:p>
          <a:p>
            <a:pPr indent="-342900" lvl="0" marL="457200" rtl="0" algn="l">
              <a:spcBef>
                <a:spcPts val="0"/>
              </a:spcBef>
              <a:spcAft>
                <a:spcPts val="0"/>
              </a:spcAft>
              <a:buSzPts val="1800"/>
              <a:buChar char="●"/>
            </a:pPr>
            <a:r>
              <a:rPr lang="en"/>
              <a:t>Professionele ontwikkeling</a:t>
            </a:r>
            <a:endParaRPr/>
          </a:p>
          <a:p>
            <a:pPr indent="-317500" lvl="1" marL="914400" rtl="0" algn="l">
              <a:spcBef>
                <a:spcPts val="0"/>
              </a:spcBef>
              <a:spcAft>
                <a:spcPts val="0"/>
              </a:spcAft>
              <a:buSzPts val="1400"/>
              <a:buChar char="○"/>
            </a:pPr>
            <a:r>
              <a:rPr lang="en"/>
              <a:t>Hoe vind ik het om dokter te zijn? </a:t>
            </a:r>
            <a:endParaRPr/>
          </a:p>
          <a:p>
            <a:pPr indent="-317500" lvl="1" marL="914400" rtl="0" algn="l">
              <a:spcBef>
                <a:spcPts val="0"/>
              </a:spcBef>
              <a:spcAft>
                <a:spcPts val="0"/>
              </a:spcAft>
              <a:buSzPts val="1400"/>
              <a:buChar char="○"/>
            </a:pPr>
            <a:r>
              <a:rPr lang="en"/>
              <a:t>Wat kan ik goed/waar liggen mijn interesses?</a:t>
            </a:r>
            <a:endParaRPr/>
          </a:p>
          <a:p>
            <a:pPr indent="-342900" lvl="0" marL="457200" rtl="0" algn="l">
              <a:spcBef>
                <a:spcPts val="0"/>
              </a:spcBef>
              <a:spcAft>
                <a:spcPts val="0"/>
              </a:spcAft>
              <a:buSzPts val="1800"/>
              <a:buChar char="●"/>
            </a:pPr>
            <a:r>
              <a:rPr lang="en"/>
              <a:t>Persoonlijke ervaring </a:t>
            </a:r>
            <a:endParaRPr/>
          </a:p>
          <a:p>
            <a:pPr indent="-317500" lvl="1" marL="914400" rtl="0" algn="l">
              <a:spcBef>
                <a:spcPts val="0"/>
              </a:spcBef>
              <a:spcAft>
                <a:spcPts val="0"/>
              </a:spcAft>
              <a:buSzPts val="1400"/>
              <a:buChar char="○"/>
            </a:pPr>
            <a:r>
              <a:rPr lang="en"/>
              <a:t>Hoe ga ik om met wat ik meemaak?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is KTC?</a:t>
            </a:r>
            <a:endParaRPr/>
          </a:p>
        </p:txBody>
      </p:sp>
      <p:sp>
        <p:nvSpPr>
          <p:cNvPr id="88" name="Google Shape;88;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M1 bestaat uit 4 blokken, </a:t>
            </a:r>
            <a:endParaRPr/>
          </a:p>
          <a:p>
            <a:pPr indent="-342900" lvl="0" marL="457200" rtl="0" algn="l">
              <a:spcBef>
                <a:spcPts val="0"/>
              </a:spcBef>
              <a:spcAft>
                <a:spcPts val="0"/>
              </a:spcAft>
              <a:buSzPts val="1800"/>
              <a:buChar char="●"/>
            </a:pPr>
            <a:r>
              <a:rPr lang="en"/>
              <a:t>Elk blok bestaat uit 6 weken KTC &amp; 6 weken Kliniek </a:t>
            </a:r>
            <a:endParaRPr/>
          </a:p>
          <a:p>
            <a:pPr indent="-317500" lvl="1" marL="914400" rtl="0" algn="l">
              <a:spcBef>
                <a:spcPts val="0"/>
              </a:spcBef>
              <a:spcAft>
                <a:spcPts val="0"/>
              </a:spcAft>
              <a:buSzPts val="1400"/>
              <a:buChar char="○"/>
            </a:pPr>
            <a:r>
              <a:rPr lang="en"/>
              <a:t>Heelkunde </a:t>
            </a:r>
            <a:endParaRPr/>
          </a:p>
          <a:p>
            <a:pPr indent="-317500" lvl="1" marL="914400" rtl="0" algn="l">
              <a:spcBef>
                <a:spcPts val="0"/>
              </a:spcBef>
              <a:spcAft>
                <a:spcPts val="0"/>
              </a:spcAft>
              <a:buSzPts val="1400"/>
              <a:buChar char="○"/>
            </a:pPr>
            <a:r>
              <a:rPr lang="en"/>
              <a:t>Levenscyclus</a:t>
            </a:r>
            <a:endParaRPr/>
          </a:p>
          <a:p>
            <a:pPr indent="-317500" lvl="1" marL="914400" rtl="0" algn="l">
              <a:spcBef>
                <a:spcPts val="0"/>
              </a:spcBef>
              <a:spcAft>
                <a:spcPts val="0"/>
              </a:spcAft>
              <a:buSzPts val="1400"/>
              <a:buChar char="○"/>
            </a:pPr>
            <a:r>
              <a:rPr lang="en"/>
              <a:t>Beweging</a:t>
            </a:r>
            <a:endParaRPr/>
          </a:p>
          <a:p>
            <a:pPr indent="-317500" lvl="1" marL="914400" rtl="0" algn="l">
              <a:spcBef>
                <a:spcPts val="0"/>
              </a:spcBef>
              <a:spcAft>
                <a:spcPts val="0"/>
              </a:spcAft>
              <a:buSzPts val="1400"/>
              <a:buChar char="○"/>
            </a:pPr>
            <a:r>
              <a:rPr lang="en"/>
              <a:t>Geneeskunde </a:t>
            </a:r>
            <a:endParaRPr/>
          </a:p>
          <a:p>
            <a:pPr indent="-342900" lvl="0" marL="457200" rtl="0" algn="l">
              <a:spcBef>
                <a:spcPts val="0"/>
              </a:spcBef>
              <a:spcAft>
                <a:spcPts val="0"/>
              </a:spcAft>
              <a:buSzPts val="1800"/>
              <a:buChar char="●"/>
            </a:pPr>
            <a:r>
              <a:rPr lang="en"/>
              <a:t>KTC: 1 consult week (C-week) + 5 weken opgedeeld in thema’s </a:t>
            </a:r>
            <a:endParaRPr/>
          </a:p>
          <a:p>
            <a:pPr indent="-342900" lvl="0" marL="457200" rtl="0" algn="l">
              <a:spcBef>
                <a:spcPts val="0"/>
              </a:spcBef>
              <a:spcAft>
                <a:spcPts val="0"/>
              </a:spcAft>
              <a:buSzPts val="1800"/>
              <a:buChar char="●"/>
            </a:pPr>
            <a:r>
              <a:rPr lang="en"/>
              <a:t>Schriftelijke toets en praktische vaardigheden toets </a:t>
            </a:r>
            <a:endParaRPr/>
          </a:p>
          <a:p>
            <a:pPr indent="-342900" lvl="0" marL="457200" rtl="0" algn="l">
              <a:spcBef>
                <a:spcPts val="0"/>
              </a:spcBef>
              <a:spcAft>
                <a:spcPts val="0"/>
              </a:spcAft>
              <a:buSzPts val="1800"/>
              <a:buChar char="●"/>
            </a:pPr>
            <a:r>
              <a:rPr lang="en"/>
              <a:t>Daarna mag je de kliniek 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zijn C-weken?</a:t>
            </a:r>
            <a:endParaRPr/>
          </a:p>
        </p:txBody>
      </p:sp>
      <p:sp>
        <p:nvSpPr>
          <p:cNvPr id="94" name="Google Shape;94;p1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Gericht op consultvoering </a:t>
            </a:r>
            <a:endParaRPr/>
          </a:p>
          <a:p>
            <a:pPr indent="-342900" lvl="0" marL="457200" rtl="0" algn="l">
              <a:spcBef>
                <a:spcPts val="0"/>
              </a:spcBef>
              <a:spcAft>
                <a:spcPts val="0"/>
              </a:spcAft>
              <a:buSzPts val="1800"/>
              <a:buChar char="●"/>
            </a:pPr>
            <a:r>
              <a:rPr lang="en"/>
              <a:t>Voorbereiding op je spreekuur toets</a:t>
            </a:r>
            <a:endParaRPr/>
          </a:p>
          <a:p>
            <a:pPr indent="-342900" lvl="0" marL="457200" rtl="0" algn="l">
              <a:spcBef>
                <a:spcPts val="0"/>
              </a:spcBef>
              <a:spcAft>
                <a:spcPts val="0"/>
              </a:spcAft>
              <a:buSzPts val="1800"/>
              <a:buChar char="●"/>
            </a:pPr>
            <a:r>
              <a:rPr lang="en"/>
              <a:t>Persoonlijke ontwikkeling </a:t>
            </a:r>
            <a:endParaRPr/>
          </a:p>
          <a:p>
            <a:pPr indent="-317500" lvl="1" marL="914400" rtl="0" algn="l">
              <a:spcBef>
                <a:spcPts val="0"/>
              </a:spcBef>
              <a:spcAft>
                <a:spcPts val="0"/>
              </a:spcAft>
              <a:buSzPts val="1400"/>
              <a:buChar char="○"/>
            </a:pPr>
            <a:r>
              <a:rPr lang="en"/>
              <a:t>Feedback sessies</a:t>
            </a:r>
            <a:endParaRPr/>
          </a:p>
          <a:p>
            <a:pPr indent="-317500" lvl="2" marL="1371600" rtl="0" algn="l">
              <a:spcBef>
                <a:spcPts val="0"/>
              </a:spcBef>
              <a:spcAft>
                <a:spcPts val="0"/>
              </a:spcAft>
              <a:buSzPts val="1400"/>
              <a:buChar char="■"/>
            </a:pPr>
            <a:r>
              <a:rPr lang="en"/>
              <a:t>Gesprekken simuleren </a:t>
            </a:r>
            <a:endParaRPr/>
          </a:p>
          <a:p>
            <a:pPr indent="-317500" lvl="2" marL="1371600" rtl="0" algn="l">
              <a:spcBef>
                <a:spcPts val="0"/>
              </a:spcBef>
              <a:spcAft>
                <a:spcPts val="0"/>
              </a:spcAft>
              <a:buSzPts val="1400"/>
              <a:buChar char="■"/>
            </a:pPr>
            <a:r>
              <a:rPr lang="en"/>
              <a:t>Opname sessies</a:t>
            </a:r>
            <a:endParaRPr/>
          </a:p>
          <a:p>
            <a:pPr indent="-317500" lvl="1" marL="914400" rtl="0" algn="l">
              <a:spcBef>
                <a:spcPts val="0"/>
              </a:spcBef>
              <a:spcAft>
                <a:spcPts val="0"/>
              </a:spcAft>
              <a:buSzPts val="1400"/>
              <a:buChar char="○"/>
            </a:pPr>
            <a:r>
              <a:rPr lang="en"/>
              <a:t>Wat gaat goed/wat wil ik verbeteren?</a:t>
            </a:r>
            <a:endParaRPr/>
          </a:p>
          <a:p>
            <a:pPr indent="-317500" lvl="1" marL="914400" rtl="0" algn="l">
              <a:spcBef>
                <a:spcPts val="0"/>
              </a:spcBef>
              <a:spcAft>
                <a:spcPts val="0"/>
              </a:spcAft>
              <a:buSzPts val="1400"/>
              <a:buChar char="○"/>
            </a:pPr>
            <a:r>
              <a:rPr lang="en"/>
              <a:t>Modelstatus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is een coachgroep?</a:t>
            </a:r>
            <a:endParaRPr/>
          </a:p>
        </p:txBody>
      </p:sp>
      <p:sp>
        <p:nvSpPr>
          <p:cNvPr id="100" name="Google Shape;100;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Het hele jaar dezelfde samenstelling studenten + coach</a:t>
            </a:r>
            <a:endParaRPr/>
          </a:p>
          <a:p>
            <a:pPr indent="-342900" lvl="0" marL="457200" rtl="0" algn="l">
              <a:spcBef>
                <a:spcPts val="0"/>
              </a:spcBef>
              <a:spcAft>
                <a:spcPts val="0"/>
              </a:spcAft>
              <a:buSzPts val="1800"/>
              <a:buChar char="●"/>
            </a:pPr>
            <a:r>
              <a:rPr lang="en"/>
              <a:t>Alle C-weken samen</a:t>
            </a:r>
            <a:endParaRPr/>
          </a:p>
          <a:p>
            <a:pPr indent="-342900" lvl="0" marL="457200" rtl="0" algn="l">
              <a:spcBef>
                <a:spcPts val="0"/>
              </a:spcBef>
              <a:spcAft>
                <a:spcPts val="0"/>
              </a:spcAft>
              <a:buSzPts val="1800"/>
              <a:buChar char="●"/>
            </a:pPr>
            <a:r>
              <a:rPr lang="en"/>
              <a:t>Tijdens de kliniek een wekelijkse meeting op de woensdagmiddag</a:t>
            </a:r>
            <a:endParaRPr/>
          </a:p>
          <a:p>
            <a:pPr indent="-317500" lvl="1" marL="914400" rtl="0" algn="l">
              <a:spcBef>
                <a:spcPts val="0"/>
              </a:spcBef>
              <a:spcAft>
                <a:spcPts val="0"/>
              </a:spcAft>
              <a:buSzPts val="1400"/>
              <a:buChar char="○"/>
            </a:pPr>
            <a:r>
              <a:rPr lang="en"/>
              <a:t>Professionele ontwikkeling</a:t>
            </a:r>
            <a:endParaRPr/>
          </a:p>
          <a:p>
            <a:pPr indent="-317500" lvl="1" marL="914400" rtl="0" algn="l">
              <a:spcBef>
                <a:spcPts val="0"/>
              </a:spcBef>
              <a:spcAft>
                <a:spcPts val="0"/>
              </a:spcAft>
              <a:buSzPts val="1400"/>
              <a:buChar char="○"/>
            </a:pPr>
            <a:r>
              <a:rPr lang="en"/>
              <a:t>Wat heb je meegemaakt? </a:t>
            </a:r>
            <a:endParaRPr/>
          </a:p>
          <a:p>
            <a:pPr indent="-317500" lvl="1" marL="914400" rtl="0" algn="l">
              <a:spcBef>
                <a:spcPts val="0"/>
              </a:spcBef>
              <a:spcAft>
                <a:spcPts val="0"/>
              </a:spcAft>
              <a:buSzPts val="1400"/>
              <a:buChar char="○"/>
            </a:pPr>
            <a:r>
              <a:rPr lang="en"/>
              <a:t>Intervisie</a:t>
            </a:r>
            <a:endParaRPr/>
          </a:p>
          <a:p>
            <a:pPr indent="-317500" lvl="1" marL="914400" rtl="0" algn="l">
              <a:spcBef>
                <a:spcPts val="0"/>
              </a:spcBef>
              <a:spcAft>
                <a:spcPts val="0"/>
              </a:spcAft>
              <a:buSzPts val="1400"/>
              <a:buChar char="○"/>
            </a:pPr>
            <a:r>
              <a:rPr lang="en"/>
              <a:t>Veilige plek</a:t>
            </a:r>
            <a:endParaRPr/>
          </a:p>
          <a:p>
            <a:pPr indent="-317500" lvl="1" marL="914400" rtl="0" algn="l">
              <a:spcBef>
                <a:spcPts val="0"/>
              </a:spcBef>
              <a:spcAft>
                <a:spcPts val="0"/>
              </a:spcAft>
              <a:buSzPts val="1400"/>
              <a:buChar char="○"/>
            </a:pPr>
            <a:r>
              <a:rPr lang="en"/>
              <a:t>Maatschappelijke thema besprekingen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is “de kliniek’’?</a:t>
            </a:r>
            <a:endParaRPr/>
          </a:p>
        </p:txBody>
      </p:sp>
      <p:sp>
        <p:nvSpPr>
          <p:cNvPr id="106" name="Google Shape;106;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Ingedeeld op een afdeling die binnen het thema van het blok valt </a:t>
            </a:r>
            <a:endParaRPr/>
          </a:p>
          <a:p>
            <a:pPr indent="-342900" lvl="0" marL="457200" rtl="0" algn="l">
              <a:spcBef>
                <a:spcPts val="0"/>
              </a:spcBef>
              <a:spcAft>
                <a:spcPts val="0"/>
              </a:spcAft>
              <a:buSzPts val="1800"/>
              <a:buChar char="●"/>
            </a:pPr>
            <a:r>
              <a:rPr lang="en"/>
              <a:t>5 weken + 1 roostervrije week	</a:t>
            </a:r>
            <a:endParaRPr/>
          </a:p>
          <a:p>
            <a:pPr indent="-317500" lvl="1" marL="914400" rtl="0" algn="l">
              <a:spcBef>
                <a:spcPts val="0"/>
              </a:spcBef>
              <a:spcAft>
                <a:spcPts val="0"/>
              </a:spcAft>
              <a:buSzPts val="1400"/>
              <a:buChar char="○"/>
            </a:pPr>
            <a:r>
              <a:rPr lang="en"/>
              <a:t>Voorkeuren opgeven </a:t>
            </a:r>
            <a:endParaRPr/>
          </a:p>
          <a:p>
            <a:pPr indent="-317500" lvl="1" marL="914400" rtl="0" algn="l">
              <a:spcBef>
                <a:spcPts val="0"/>
              </a:spcBef>
              <a:spcAft>
                <a:spcPts val="0"/>
              </a:spcAft>
              <a:buSzPts val="1400"/>
              <a:buChar char="○"/>
            </a:pPr>
            <a:r>
              <a:rPr lang="en"/>
              <a:t>Verdiepende stage</a:t>
            </a:r>
            <a:endParaRPr/>
          </a:p>
          <a:p>
            <a:pPr indent="-342900" lvl="0" marL="457200" rtl="0" algn="l">
              <a:spcBef>
                <a:spcPts val="0"/>
              </a:spcBef>
              <a:spcAft>
                <a:spcPts val="0"/>
              </a:spcAft>
              <a:buSzPts val="1800"/>
              <a:buChar char="●"/>
            </a:pPr>
            <a:r>
              <a:rPr lang="en"/>
              <a:t>Meelopen met verschillende artsen op verschillende plekken</a:t>
            </a:r>
            <a:endParaRPr/>
          </a:p>
          <a:p>
            <a:pPr indent="-317500" lvl="1" marL="914400" rtl="0" algn="l">
              <a:spcBef>
                <a:spcPts val="0"/>
              </a:spcBef>
              <a:spcAft>
                <a:spcPts val="0"/>
              </a:spcAft>
              <a:buSzPts val="1400"/>
              <a:buChar char="○"/>
            </a:pPr>
            <a:r>
              <a:rPr lang="en"/>
              <a:t>Poli</a:t>
            </a:r>
            <a:endParaRPr/>
          </a:p>
          <a:p>
            <a:pPr indent="-317500" lvl="1" marL="914400" rtl="0" algn="l">
              <a:spcBef>
                <a:spcPts val="0"/>
              </a:spcBef>
              <a:spcAft>
                <a:spcPts val="0"/>
              </a:spcAft>
              <a:buSzPts val="1400"/>
              <a:buChar char="○"/>
            </a:pPr>
            <a:r>
              <a:rPr lang="en"/>
              <a:t>Zaal</a:t>
            </a:r>
            <a:endParaRPr/>
          </a:p>
          <a:p>
            <a:pPr indent="-317500" lvl="1" marL="914400" rtl="0" algn="l">
              <a:spcBef>
                <a:spcPts val="0"/>
              </a:spcBef>
              <a:spcAft>
                <a:spcPts val="0"/>
              </a:spcAft>
              <a:buSzPts val="1400"/>
              <a:buChar char="○"/>
            </a:pPr>
            <a:r>
              <a:rPr lang="en"/>
              <a:t>Consulten </a:t>
            </a:r>
            <a:endParaRPr/>
          </a:p>
          <a:p>
            <a:pPr indent="-317500" lvl="1" marL="914400" rtl="0" algn="l">
              <a:spcBef>
                <a:spcPts val="0"/>
              </a:spcBef>
              <a:spcAft>
                <a:spcPts val="0"/>
              </a:spcAft>
              <a:buSzPts val="1400"/>
              <a:buChar char="○"/>
            </a:pPr>
            <a:r>
              <a:rPr lang="en"/>
              <a:t>Avonddienst</a:t>
            </a:r>
            <a:endParaRPr/>
          </a:p>
          <a:p>
            <a:pPr indent="-317500" lvl="1" marL="914400" rtl="0" algn="l">
              <a:spcBef>
                <a:spcPts val="0"/>
              </a:spcBef>
              <a:spcAft>
                <a:spcPts val="0"/>
              </a:spcAft>
              <a:buSzPts val="1400"/>
              <a:buChar char="○"/>
            </a:pPr>
            <a:r>
              <a:rPr lang="en"/>
              <a:t>Spoed </a:t>
            </a:r>
            <a:endParaRPr/>
          </a:p>
          <a:p>
            <a:pPr indent="-342900" lvl="0" marL="457200" rtl="0" algn="l">
              <a:spcBef>
                <a:spcPts val="0"/>
              </a:spcBef>
              <a:spcAft>
                <a:spcPts val="0"/>
              </a:spcAft>
              <a:buSzPts val="1800"/>
              <a:buChar char="●"/>
            </a:pPr>
            <a:r>
              <a:rPr lang="en"/>
              <a:t>1 mentor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UMCG, Martini of Assen?</a:t>
            </a:r>
            <a:endParaRPr/>
          </a:p>
        </p:txBody>
      </p:sp>
      <p:sp>
        <p:nvSpPr>
          <p:cNvPr id="112" name="Google Shape;112;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113" name="Google Shape;113;p20"/>
          <p:cNvGraphicFramePr/>
          <p:nvPr/>
        </p:nvGraphicFramePr>
        <p:xfrm>
          <a:off x="405755" y="1266325"/>
          <a:ext cx="3000000" cy="3000000"/>
        </p:xfrm>
        <a:graphic>
          <a:graphicData uri="http://schemas.openxmlformats.org/drawingml/2006/table">
            <a:tbl>
              <a:tblPr bandRow="1">
                <a:noFill/>
                <a:tableStyleId>{23A257C2-86FB-497C-A3D2-32AC362F0579}</a:tableStyleId>
              </a:tblPr>
              <a:tblGrid>
                <a:gridCol w="2777500"/>
                <a:gridCol w="2777500"/>
                <a:gridCol w="2777500"/>
              </a:tblGrid>
              <a:tr h="623875">
                <a:tc>
                  <a:txBody>
                    <a:bodyPr/>
                    <a:lstStyle/>
                    <a:p>
                      <a:pPr indent="0" lvl="0" marL="0" marR="0" rtl="0" algn="ctr">
                        <a:spcBef>
                          <a:spcPts val="0"/>
                        </a:spcBef>
                        <a:spcAft>
                          <a:spcPts val="0"/>
                        </a:spcAft>
                        <a:buNone/>
                      </a:pPr>
                      <a:r>
                        <a:rPr i="0" lang="en" sz="3000" u="none" cap="none" strike="noStrike">
                          <a:latin typeface="PT Sans Narrow"/>
                          <a:ea typeface="PT Sans Narrow"/>
                          <a:cs typeface="PT Sans Narrow"/>
                          <a:sym typeface="PT Sans Narrow"/>
                        </a:rPr>
                        <a:t>Martini</a:t>
                      </a:r>
                      <a:endParaRPr i="0">
                        <a:latin typeface="PT Sans Narrow"/>
                        <a:ea typeface="PT Sans Narrow"/>
                        <a:cs typeface="PT Sans Narrow"/>
                        <a:sym typeface="PT Sans Narrow"/>
                      </a:endParaRPr>
                    </a:p>
                  </a:txBody>
                  <a:tcPr marT="63500" marB="63500" marR="63500" marL="63500"/>
                </a:tc>
                <a:tc>
                  <a:txBody>
                    <a:bodyPr/>
                    <a:lstStyle/>
                    <a:p>
                      <a:pPr indent="0" lvl="0" marL="0" marR="0" rtl="0" algn="ctr">
                        <a:spcBef>
                          <a:spcPts val="0"/>
                        </a:spcBef>
                        <a:spcAft>
                          <a:spcPts val="0"/>
                        </a:spcAft>
                        <a:buNone/>
                      </a:pPr>
                      <a:r>
                        <a:rPr i="0" lang="en" sz="3000" u="none" cap="none" strike="noStrike">
                          <a:latin typeface="PT Sans Narrow"/>
                          <a:ea typeface="PT Sans Narrow"/>
                          <a:cs typeface="PT Sans Narrow"/>
                          <a:sym typeface="PT Sans Narrow"/>
                        </a:rPr>
                        <a:t>UMCG</a:t>
                      </a:r>
                      <a:endParaRPr i="0">
                        <a:latin typeface="PT Sans Narrow"/>
                        <a:ea typeface="PT Sans Narrow"/>
                        <a:cs typeface="PT Sans Narrow"/>
                        <a:sym typeface="PT Sans Narrow"/>
                      </a:endParaRPr>
                    </a:p>
                  </a:txBody>
                  <a:tcPr marT="63500" marB="63500" marR="63500" marL="63500"/>
                </a:tc>
                <a:tc>
                  <a:txBody>
                    <a:bodyPr/>
                    <a:lstStyle/>
                    <a:p>
                      <a:pPr indent="0" lvl="0" marL="0" marR="0" rtl="0" algn="ctr">
                        <a:spcBef>
                          <a:spcPts val="0"/>
                        </a:spcBef>
                        <a:spcAft>
                          <a:spcPts val="0"/>
                        </a:spcAft>
                        <a:buNone/>
                      </a:pPr>
                      <a:r>
                        <a:rPr i="0" lang="en" sz="3000">
                          <a:latin typeface="PT Sans Narrow"/>
                          <a:ea typeface="PT Sans Narrow"/>
                          <a:cs typeface="PT Sans Narrow"/>
                          <a:sym typeface="PT Sans Narrow"/>
                        </a:rPr>
                        <a:t>Assen</a:t>
                      </a:r>
                      <a:endParaRPr i="0" sz="3000" u="none" cap="none" strike="noStrike">
                        <a:latin typeface="PT Sans Narrow"/>
                        <a:ea typeface="PT Sans Narrow"/>
                        <a:cs typeface="PT Sans Narrow"/>
                        <a:sym typeface="PT Sans Narrow"/>
                      </a:endParaRPr>
                    </a:p>
                  </a:txBody>
                  <a:tcPr marT="63500" marB="63500" marR="63500" marL="63500"/>
                </a:tc>
              </a:tr>
              <a:tr h="623875">
                <a:tc>
                  <a:txBody>
                    <a:bodyPr/>
                    <a:lstStyle/>
                    <a:p>
                      <a:pPr indent="0" lvl="0" marL="0" marR="0" rtl="0" algn="l">
                        <a:spcBef>
                          <a:spcPts val="0"/>
                        </a:spcBef>
                        <a:spcAft>
                          <a:spcPts val="0"/>
                        </a:spcAft>
                        <a:buNone/>
                      </a:pPr>
                      <a:r>
                        <a:rPr lang="en" sz="1800" u="none" cap="none" strike="noStrike">
                          <a:latin typeface="PT Sans Narrow"/>
                          <a:ea typeface="PT Sans Narrow"/>
                          <a:cs typeface="PT Sans Narrow"/>
                          <a:sym typeface="PT Sans Narrow"/>
                        </a:rPr>
                        <a:t>Minder coassistenten</a:t>
                      </a:r>
                      <a:endParaRPr>
                        <a:latin typeface="PT Sans Narrow"/>
                        <a:ea typeface="PT Sans Narrow"/>
                        <a:cs typeface="PT Sans Narrow"/>
                        <a:sym typeface="PT Sans Narrow"/>
                      </a:endParaRPr>
                    </a:p>
                  </a:txBody>
                  <a:tcPr marT="63500" marB="63500" marR="63500" marL="63500"/>
                </a:tc>
                <a:tc>
                  <a:txBody>
                    <a:bodyPr/>
                    <a:lstStyle/>
                    <a:p>
                      <a:pPr indent="0" lvl="0" marL="0" marR="0" rtl="0" algn="l">
                        <a:spcBef>
                          <a:spcPts val="0"/>
                        </a:spcBef>
                        <a:spcAft>
                          <a:spcPts val="0"/>
                        </a:spcAft>
                        <a:buNone/>
                      </a:pPr>
                      <a:r>
                        <a:rPr lang="en" sz="1800" u="none" cap="none" strike="noStrike">
                          <a:latin typeface="PT Sans Narrow"/>
                          <a:ea typeface="PT Sans Narrow"/>
                          <a:cs typeface="PT Sans Narrow"/>
                          <a:sym typeface="PT Sans Narrow"/>
                        </a:rPr>
                        <a:t>Veel coassistenten</a:t>
                      </a:r>
                      <a:endParaRPr>
                        <a:latin typeface="PT Sans Narrow"/>
                        <a:ea typeface="PT Sans Narrow"/>
                        <a:cs typeface="PT Sans Narrow"/>
                        <a:sym typeface="PT Sans Narrow"/>
                      </a:endParaRPr>
                    </a:p>
                  </a:txBody>
                  <a:tcPr marT="63500" marB="63500" marR="63500" marL="63500"/>
                </a:tc>
                <a:tc>
                  <a:txBody>
                    <a:bodyPr/>
                    <a:lstStyle/>
                    <a:p>
                      <a:pPr indent="0" lvl="0" marL="0" marR="0" rtl="0" algn="l">
                        <a:spcBef>
                          <a:spcPts val="0"/>
                        </a:spcBef>
                        <a:spcAft>
                          <a:spcPts val="0"/>
                        </a:spcAft>
                        <a:buNone/>
                      </a:pPr>
                      <a:r>
                        <a:rPr lang="en" sz="1800">
                          <a:latin typeface="PT Sans Narrow"/>
                          <a:ea typeface="PT Sans Narrow"/>
                          <a:cs typeface="PT Sans Narrow"/>
                          <a:sym typeface="PT Sans Narrow"/>
                        </a:rPr>
                        <a:t>Weinig coassistenten</a:t>
                      </a:r>
                      <a:endParaRPr sz="1800" u="none" cap="none" strike="noStrike">
                        <a:latin typeface="PT Sans Narrow"/>
                        <a:ea typeface="PT Sans Narrow"/>
                        <a:cs typeface="PT Sans Narrow"/>
                        <a:sym typeface="PT Sans Narrow"/>
                      </a:endParaRPr>
                    </a:p>
                  </a:txBody>
                  <a:tcPr marT="63500" marB="63500" marR="63500" marL="63500"/>
                </a:tc>
              </a:tr>
              <a:tr h="872900">
                <a:tc>
                  <a:txBody>
                    <a:bodyPr/>
                    <a:lstStyle/>
                    <a:p>
                      <a:pPr indent="0" lvl="0" marL="0" marR="0" rtl="0" algn="l">
                        <a:spcBef>
                          <a:spcPts val="0"/>
                        </a:spcBef>
                        <a:spcAft>
                          <a:spcPts val="0"/>
                        </a:spcAft>
                        <a:buNone/>
                      </a:pPr>
                      <a:r>
                        <a:rPr b="0" i="0" lang="en" sz="1800" u="none" cap="none" strike="noStrike">
                          <a:latin typeface="PT Sans Narrow"/>
                          <a:ea typeface="PT Sans Narrow"/>
                          <a:cs typeface="PT Sans Narrow"/>
                          <a:sym typeface="PT Sans Narrow"/>
                        </a:rPr>
                        <a:t>Minder ingewikkelde ziektebeelden </a:t>
                      </a:r>
                      <a:endParaRPr b="0" i="0">
                        <a:latin typeface="PT Sans Narrow"/>
                        <a:ea typeface="PT Sans Narrow"/>
                        <a:cs typeface="PT Sans Narrow"/>
                        <a:sym typeface="PT Sans Narrow"/>
                      </a:endParaRPr>
                    </a:p>
                  </a:txBody>
                  <a:tcPr marT="63500" marB="63500" marR="63500" marL="63500"/>
                </a:tc>
                <a:tc>
                  <a:txBody>
                    <a:bodyPr/>
                    <a:lstStyle/>
                    <a:p>
                      <a:pPr indent="0" lvl="0" marL="0" marR="0" rtl="0" algn="l">
                        <a:spcBef>
                          <a:spcPts val="0"/>
                        </a:spcBef>
                        <a:spcAft>
                          <a:spcPts val="0"/>
                        </a:spcAft>
                        <a:buNone/>
                      </a:pPr>
                      <a:r>
                        <a:rPr b="0" i="0" lang="en" sz="1800" u="none" cap="none" strike="noStrike">
                          <a:latin typeface="PT Sans Narrow"/>
                          <a:ea typeface="PT Sans Narrow"/>
                          <a:cs typeface="PT Sans Narrow"/>
                          <a:sym typeface="PT Sans Narrow"/>
                        </a:rPr>
                        <a:t>Veel multiproblematiek/ingewikkelde ziektebeelden</a:t>
                      </a:r>
                      <a:endParaRPr b="0" i="0">
                        <a:latin typeface="PT Sans Narrow"/>
                        <a:ea typeface="PT Sans Narrow"/>
                        <a:cs typeface="PT Sans Narrow"/>
                        <a:sym typeface="PT Sans Narrow"/>
                      </a:endParaRPr>
                    </a:p>
                  </a:txBody>
                  <a:tcPr marT="63500" marB="63500" marR="63500" marL="63500"/>
                </a:tc>
                <a:tc>
                  <a:txBody>
                    <a:bodyPr/>
                    <a:lstStyle/>
                    <a:p>
                      <a:pPr indent="0" lvl="0" marL="0" rtl="0" algn="l">
                        <a:spcBef>
                          <a:spcPts val="0"/>
                        </a:spcBef>
                        <a:spcAft>
                          <a:spcPts val="0"/>
                        </a:spcAft>
                        <a:buClr>
                          <a:srgbClr val="000000"/>
                        </a:buClr>
                        <a:buFont typeface="Arial"/>
                        <a:buNone/>
                      </a:pPr>
                      <a:r>
                        <a:rPr b="0" i="0" lang="en" sz="1800">
                          <a:latin typeface="PT Sans Narrow"/>
                          <a:ea typeface="PT Sans Narrow"/>
                          <a:cs typeface="PT Sans Narrow"/>
                          <a:sym typeface="PT Sans Narrow"/>
                        </a:rPr>
                        <a:t>Minder ingewikkelde ziektebeelden </a:t>
                      </a:r>
                      <a:endParaRPr b="0" i="0">
                        <a:latin typeface="PT Sans Narrow"/>
                        <a:ea typeface="PT Sans Narrow"/>
                        <a:cs typeface="PT Sans Narrow"/>
                        <a:sym typeface="PT Sans Narrow"/>
                      </a:endParaRPr>
                    </a:p>
                    <a:p>
                      <a:pPr indent="0" lvl="0" marL="0" marR="0" rtl="0" algn="l">
                        <a:spcBef>
                          <a:spcPts val="0"/>
                        </a:spcBef>
                        <a:spcAft>
                          <a:spcPts val="0"/>
                        </a:spcAft>
                        <a:buNone/>
                      </a:pPr>
                      <a:r>
                        <a:t/>
                      </a:r>
                      <a:endParaRPr b="0" i="0" sz="1800">
                        <a:latin typeface="PT Sans Narrow"/>
                        <a:ea typeface="PT Sans Narrow"/>
                        <a:cs typeface="PT Sans Narrow"/>
                        <a:sym typeface="PT Sans Narrow"/>
                      </a:endParaRPr>
                    </a:p>
                  </a:txBody>
                  <a:tcPr marT="63500" marB="63500" marR="63500" marL="63500"/>
                </a:tc>
              </a:tr>
              <a:tr h="623875">
                <a:tc>
                  <a:txBody>
                    <a:bodyPr/>
                    <a:lstStyle/>
                    <a:p>
                      <a:pPr indent="0" lvl="0" marL="0" marR="0" rtl="0" algn="l">
                        <a:spcBef>
                          <a:spcPts val="0"/>
                        </a:spcBef>
                        <a:spcAft>
                          <a:spcPts val="0"/>
                        </a:spcAft>
                        <a:buNone/>
                      </a:pPr>
                      <a:r>
                        <a:rPr lang="en" sz="1800" u="none" cap="none" strike="noStrike">
                          <a:latin typeface="PT Sans Narrow"/>
                          <a:ea typeface="PT Sans Narrow"/>
                          <a:cs typeface="PT Sans Narrow"/>
                          <a:sym typeface="PT Sans Narrow"/>
                        </a:rPr>
                        <a:t>Laagdrempelig contact met artsen</a:t>
                      </a:r>
                      <a:endParaRPr>
                        <a:latin typeface="PT Sans Narrow"/>
                        <a:ea typeface="PT Sans Narrow"/>
                        <a:cs typeface="PT Sans Narrow"/>
                        <a:sym typeface="PT Sans Narrow"/>
                      </a:endParaRPr>
                    </a:p>
                  </a:txBody>
                  <a:tcPr marT="63500" marB="63500" marR="63500" marL="63500"/>
                </a:tc>
                <a:tc>
                  <a:txBody>
                    <a:bodyPr/>
                    <a:lstStyle/>
                    <a:p>
                      <a:pPr indent="0" lvl="0" marL="0" marR="0" rtl="0" algn="l">
                        <a:spcBef>
                          <a:spcPts val="0"/>
                        </a:spcBef>
                        <a:spcAft>
                          <a:spcPts val="0"/>
                        </a:spcAft>
                        <a:buNone/>
                      </a:pPr>
                      <a:r>
                        <a:rPr lang="en" sz="1800" u="none" cap="none" strike="noStrike">
                          <a:latin typeface="PT Sans Narrow"/>
                          <a:ea typeface="PT Sans Narrow"/>
                          <a:cs typeface="PT Sans Narrow"/>
                          <a:sym typeface="PT Sans Narrow"/>
                        </a:rPr>
                        <a:t>Minder laagdrempelig contact met artsen</a:t>
                      </a:r>
                      <a:endParaRPr>
                        <a:latin typeface="PT Sans Narrow"/>
                        <a:ea typeface="PT Sans Narrow"/>
                        <a:cs typeface="PT Sans Narrow"/>
                        <a:sym typeface="PT Sans Narrow"/>
                      </a:endParaRPr>
                    </a:p>
                  </a:txBody>
                  <a:tcPr marT="63500" marB="63500" marR="63500" marL="63500"/>
                </a:tc>
                <a:tc>
                  <a:txBody>
                    <a:bodyPr/>
                    <a:lstStyle/>
                    <a:p>
                      <a:pPr indent="0" lvl="0" marL="0" marR="0" rtl="0" algn="l">
                        <a:spcBef>
                          <a:spcPts val="0"/>
                        </a:spcBef>
                        <a:spcAft>
                          <a:spcPts val="0"/>
                        </a:spcAft>
                        <a:buNone/>
                      </a:pPr>
                      <a:r>
                        <a:rPr lang="en" sz="1800">
                          <a:latin typeface="PT Sans Narrow"/>
                          <a:ea typeface="PT Sans Narrow"/>
                          <a:cs typeface="PT Sans Narrow"/>
                          <a:sym typeface="PT Sans Narrow"/>
                        </a:rPr>
                        <a:t>Laagdrempelig contact met artsen</a:t>
                      </a:r>
                      <a:endParaRPr sz="1800" u="none" cap="none" strike="noStrike">
                        <a:latin typeface="PT Sans Narrow"/>
                        <a:ea typeface="PT Sans Narrow"/>
                        <a:cs typeface="PT Sans Narrow"/>
                        <a:sym typeface="PT Sans Narrow"/>
                      </a:endParaRPr>
                    </a:p>
                  </a:txBody>
                  <a:tcPr marT="63500" marB="63500" marR="63500" marL="63500"/>
                </a:tc>
              </a:tr>
              <a:tr h="623875">
                <a:tc>
                  <a:txBody>
                    <a:bodyPr/>
                    <a:lstStyle/>
                    <a:p>
                      <a:pPr indent="0" lvl="0" marL="0" marR="0" rtl="0" algn="l">
                        <a:spcBef>
                          <a:spcPts val="0"/>
                        </a:spcBef>
                        <a:spcAft>
                          <a:spcPts val="0"/>
                        </a:spcAft>
                        <a:buNone/>
                      </a:pPr>
                      <a:r>
                        <a:rPr b="0" i="0" lang="en" sz="1800">
                          <a:latin typeface="PT Sans Narrow"/>
                          <a:ea typeface="PT Sans Narrow"/>
                          <a:cs typeface="PT Sans Narrow"/>
                          <a:sym typeface="PT Sans Narrow"/>
                        </a:rPr>
                        <a:t>‘</a:t>
                      </a:r>
                      <a:r>
                        <a:rPr b="0" i="0" lang="en" sz="1800" u="none" cap="none" strike="noStrike">
                          <a:latin typeface="PT Sans Narrow"/>
                          <a:ea typeface="PT Sans Narrow"/>
                          <a:cs typeface="PT Sans Narrow"/>
                          <a:sym typeface="PT Sans Narrow"/>
                        </a:rPr>
                        <a:t>Ver</a:t>
                      </a:r>
                      <a:r>
                        <a:rPr b="0" i="0" lang="en" sz="1800">
                          <a:latin typeface="PT Sans Narrow"/>
                          <a:ea typeface="PT Sans Narrow"/>
                          <a:cs typeface="PT Sans Narrow"/>
                          <a:sym typeface="PT Sans Narrow"/>
                        </a:rPr>
                        <a:t>’</a:t>
                      </a:r>
                      <a:r>
                        <a:rPr b="0" i="0" lang="en" sz="1800" u="none" cap="none" strike="noStrike">
                          <a:latin typeface="PT Sans Narrow"/>
                          <a:ea typeface="PT Sans Narrow"/>
                          <a:cs typeface="PT Sans Narrow"/>
                          <a:sym typeface="PT Sans Narrow"/>
                        </a:rPr>
                        <a:t> fietsen</a:t>
                      </a:r>
                      <a:endParaRPr b="0" i="0">
                        <a:latin typeface="PT Sans Narrow"/>
                        <a:ea typeface="PT Sans Narrow"/>
                        <a:cs typeface="PT Sans Narrow"/>
                        <a:sym typeface="PT Sans Narrow"/>
                      </a:endParaRPr>
                    </a:p>
                  </a:txBody>
                  <a:tcPr marT="63500" marB="63500" marR="63500" marL="63500"/>
                </a:tc>
                <a:tc>
                  <a:txBody>
                    <a:bodyPr/>
                    <a:lstStyle/>
                    <a:p>
                      <a:pPr indent="0" lvl="0" marL="0" marR="0" rtl="0" algn="l">
                        <a:spcBef>
                          <a:spcPts val="0"/>
                        </a:spcBef>
                        <a:spcAft>
                          <a:spcPts val="0"/>
                        </a:spcAft>
                        <a:buNone/>
                      </a:pPr>
                      <a:r>
                        <a:rPr b="0" i="0" lang="en" sz="1800" u="none" cap="none" strike="noStrike">
                          <a:latin typeface="PT Sans Narrow"/>
                          <a:ea typeface="PT Sans Narrow"/>
                          <a:cs typeface="PT Sans Narrow"/>
                          <a:sym typeface="PT Sans Narrow"/>
                        </a:rPr>
                        <a:t>Minder ver fietsen</a:t>
                      </a:r>
                      <a:endParaRPr b="0" i="0">
                        <a:latin typeface="PT Sans Narrow"/>
                        <a:ea typeface="PT Sans Narrow"/>
                        <a:cs typeface="PT Sans Narrow"/>
                        <a:sym typeface="PT Sans Narrow"/>
                      </a:endParaRPr>
                    </a:p>
                  </a:txBody>
                  <a:tcPr marT="63500" marB="63500" marR="63500" marL="63500"/>
                </a:tc>
                <a:tc>
                  <a:txBody>
                    <a:bodyPr/>
                    <a:lstStyle/>
                    <a:p>
                      <a:pPr indent="0" lvl="0" marL="0" marR="0" rtl="0" algn="l">
                        <a:spcBef>
                          <a:spcPts val="0"/>
                        </a:spcBef>
                        <a:spcAft>
                          <a:spcPts val="0"/>
                        </a:spcAft>
                        <a:buNone/>
                      </a:pPr>
                      <a:r>
                        <a:rPr b="0" i="0" lang="en" sz="1800">
                          <a:latin typeface="PT Sans Narrow"/>
                          <a:ea typeface="PT Sans Narrow"/>
                          <a:cs typeface="PT Sans Narrow"/>
                          <a:sym typeface="PT Sans Narrow"/>
                        </a:rPr>
                        <a:t>Trein</a:t>
                      </a:r>
                      <a:endParaRPr b="0" i="0" sz="1800" u="none" cap="none" strike="noStrike">
                        <a:latin typeface="PT Sans Narrow"/>
                        <a:ea typeface="PT Sans Narrow"/>
                        <a:cs typeface="PT Sans Narrow"/>
                        <a:sym typeface="PT Sans Narrow"/>
                      </a:endParaRPr>
                    </a:p>
                  </a:txBody>
                  <a:tcPr marT="63500" marB="63500" marR="63500" marL="6350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Do’s bij je coschappen</a:t>
            </a:r>
            <a:endParaRPr/>
          </a:p>
        </p:txBody>
      </p:sp>
      <p:sp>
        <p:nvSpPr>
          <p:cNvPr id="119" name="Google Shape;119;p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Draag nette/ verzorgde kleding </a:t>
            </a:r>
            <a:endParaRPr/>
          </a:p>
          <a:p>
            <a:pPr indent="-342900" lvl="0" marL="457200" rtl="0" algn="l">
              <a:spcBef>
                <a:spcPts val="0"/>
              </a:spcBef>
              <a:spcAft>
                <a:spcPts val="0"/>
              </a:spcAft>
              <a:buSzPts val="1800"/>
              <a:buChar char="●"/>
            </a:pPr>
            <a:r>
              <a:rPr lang="en"/>
              <a:t>Draag nette schoenen!</a:t>
            </a:r>
            <a:endParaRPr/>
          </a:p>
          <a:p>
            <a:pPr indent="-342900" lvl="0" marL="457200" rtl="0" algn="l">
              <a:spcBef>
                <a:spcPts val="0"/>
              </a:spcBef>
              <a:spcAft>
                <a:spcPts val="0"/>
              </a:spcAft>
              <a:buSzPts val="1800"/>
              <a:buChar char="●"/>
            </a:pPr>
            <a:r>
              <a:rPr lang="en"/>
              <a:t>Begin altijd met vousvoyeren</a:t>
            </a:r>
            <a:endParaRPr/>
          </a:p>
          <a:p>
            <a:pPr indent="-342900" lvl="0" marL="457200" rtl="0" algn="l">
              <a:spcBef>
                <a:spcPts val="0"/>
              </a:spcBef>
              <a:spcAft>
                <a:spcPts val="0"/>
              </a:spcAft>
              <a:buSzPts val="1800"/>
              <a:buChar char="●"/>
            </a:pPr>
            <a:r>
              <a:rPr lang="en"/>
              <a:t>Probeer vanaf week 1 zoveel mogelijk uit je coschap te halen</a:t>
            </a:r>
            <a:endParaRPr/>
          </a:p>
          <a:p>
            <a:pPr indent="-317500" lvl="1" marL="914400" rtl="0" algn="l">
              <a:spcBef>
                <a:spcPts val="0"/>
              </a:spcBef>
              <a:spcAft>
                <a:spcPts val="0"/>
              </a:spcAft>
              <a:buSzPts val="1400"/>
              <a:buChar char="○"/>
            </a:pPr>
            <a:r>
              <a:rPr lang="en"/>
              <a:t>Assertieve houding (hier word je mee dood gegooid) </a:t>
            </a:r>
            <a:endParaRPr/>
          </a:p>
          <a:p>
            <a:pPr indent="-317500" lvl="1" marL="914400" rtl="0" algn="l">
              <a:spcBef>
                <a:spcPts val="0"/>
              </a:spcBef>
              <a:spcAft>
                <a:spcPts val="0"/>
              </a:spcAft>
              <a:buSzPts val="1400"/>
              <a:buChar char="○"/>
            </a:pPr>
            <a:r>
              <a:rPr lang="en"/>
              <a:t>Leerdoelen </a:t>
            </a:r>
            <a:endParaRPr/>
          </a:p>
          <a:p>
            <a:pPr indent="-317500" lvl="1" marL="914400" rtl="0" algn="l">
              <a:spcBef>
                <a:spcPts val="0"/>
              </a:spcBef>
              <a:spcAft>
                <a:spcPts val="0"/>
              </a:spcAft>
              <a:buSzPts val="1400"/>
              <a:buChar char="○"/>
            </a:pPr>
            <a:r>
              <a:rPr lang="en"/>
              <a:t>Goed voorbereiden poli en OK</a:t>
            </a:r>
            <a:endParaRPr/>
          </a:p>
          <a:p>
            <a:pPr indent="-317500" lvl="1" marL="914400" rtl="0" algn="l">
              <a:spcBef>
                <a:spcPts val="0"/>
              </a:spcBef>
              <a:spcAft>
                <a:spcPts val="0"/>
              </a:spcAft>
              <a:buSzPts val="1400"/>
              <a:buChar char="○"/>
            </a:pPr>
            <a:r>
              <a:rPr lang="en"/>
              <a:t>Op tijd beginnen met binnenhalen beoordelingen en modelstatus</a:t>
            </a:r>
            <a:endParaRPr/>
          </a:p>
          <a:p>
            <a:pPr indent="-317500" lvl="1" marL="914400" rtl="0" algn="l">
              <a:spcBef>
                <a:spcPts val="0"/>
              </a:spcBef>
              <a:spcAft>
                <a:spcPts val="0"/>
              </a:spcAft>
              <a:buSzPts val="1400"/>
              <a:buChar char="○"/>
            </a:pPr>
            <a:r>
              <a:rPr lang="en"/>
              <a:t>Stel je altijd voor aan iedereen</a:t>
            </a:r>
            <a:endParaRPr/>
          </a:p>
          <a:p>
            <a:pPr indent="-317500" lvl="1" marL="914400" rtl="0" algn="l">
              <a:spcBef>
                <a:spcPts val="0"/>
              </a:spcBef>
              <a:spcAft>
                <a:spcPts val="0"/>
              </a:spcAft>
              <a:buClr>
                <a:schemeClr val="accent1"/>
              </a:buClr>
              <a:buSzPts val="1400"/>
              <a:buChar char="○"/>
            </a:pPr>
            <a:r>
              <a:rPr b="1" lang="en" u="sng">
                <a:solidFill>
                  <a:schemeClr val="accent1"/>
                </a:solidFill>
              </a:rPr>
              <a:t>Durf te vragen</a:t>
            </a:r>
            <a:endParaRPr b="1" u="sng">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